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4334" r:id="rId5"/>
    <p:sldId id="4294" r:id="rId6"/>
    <p:sldId id="4333" r:id="rId7"/>
    <p:sldId id="4324" r:id="rId8"/>
    <p:sldId id="4404" r:id="rId9"/>
    <p:sldId id="4394" r:id="rId10"/>
    <p:sldId id="4399" r:id="rId11"/>
    <p:sldId id="4408" r:id="rId12"/>
    <p:sldId id="4260" r:id="rId13"/>
  </p:sldIdLst>
  <p:sldSz cx="9144000" cy="5143500" type="screen16x9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9317"/>
    <a:srgbClr val="002758"/>
    <a:srgbClr val="2B3A60"/>
    <a:srgbClr val="004788"/>
    <a:srgbClr val="77BC1F"/>
    <a:srgbClr val="66B3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F320B8-27DC-4991-A351-B5FFE23954B9}" v="3" dt="2021-11-07T17:22:02.0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7" autoAdjust="0"/>
    <p:restoredTop sz="90482" autoAdjust="0"/>
  </p:normalViewPr>
  <p:slideViewPr>
    <p:cSldViewPr snapToGrid="0" snapToObjects="1">
      <p:cViewPr varScale="1">
        <p:scale>
          <a:sx n="105" d="100"/>
          <a:sy n="105" d="100"/>
        </p:scale>
        <p:origin x="126" y="48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1FE-4D85-A51E-1E376F1D4C0D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1FE-4D85-A51E-1E376F1D4C0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1FE-4D85-A51E-1E376F1D4C0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1FE-4D85-A51E-1E376F1D4C0D}"/>
              </c:ext>
            </c:extLst>
          </c:dPt>
          <c:cat>
            <c:strRef>
              <c:f>Sheet1!$A$2:$A$5</c:f>
              <c:strCache>
                <c:ptCount val="2"/>
                <c:pt idx="0">
                  <c:v>HDVs</c:v>
                </c:pt>
                <c:pt idx="1">
                  <c:v>Other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0.71</c:v>
                </c:pt>
                <c:pt idx="1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1FE-4D85-A51E-1E376F1D4C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FA3-4EE1-A026-3EBCDF4D67F3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FA3-4EE1-A026-3EBCDF4D67F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FA3-4EE1-A026-3EBCDF4D67F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FA3-4EE1-A026-3EBCDF4D67F3}"/>
              </c:ext>
            </c:extLst>
          </c:dPt>
          <c:cat>
            <c:strRef>
              <c:f>Sheet1!$A$2:$A$5</c:f>
              <c:strCache>
                <c:ptCount val="2"/>
                <c:pt idx="0">
                  <c:v>HDVs</c:v>
                </c:pt>
                <c:pt idx="1">
                  <c:v>Other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0.36</c:v>
                </c:pt>
                <c:pt idx="1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FA3-4EE1-A026-3EBCDF4D67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FFD-45B4-84F5-05CEBFA8BC8F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FFD-45B4-84F5-05CEBFA8BC8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FFD-45B4-84F5-05CEBFA8BC8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FFD-45B4-84F5-05CEBFA8BC8F}"/>
              </c:ext>
            </c:extLst>
          </c:dPt>
          <c:cat>
            <c:strRef>
              <c:f>Sheet1!$A$2:$A$5</c:f>
              <c:strCache>
                <c:ptCount val="2"/>
                <c:pt idx="0">
                  <c:v>HDVs</c:v>
                </c:pt>
                <c:pt idx="1">
                  <c:v>Other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0.04</c:v>
                </c:pt>
                <c:pt idx="1">
                  <c:v>0.96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FFD-45B4-84F5-05CEBFA8BC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239DA46-D235-49C1-8507-8C4A99AF949A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98DBA56-25A8-43BC-9CAA-A892AEC5F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88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96D60-ABE0-4EA1-8EC5-483F122F2F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31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DBA56-25A8-43BC-9CAA-A892AEC5FD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88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DBA56-25A8-43BC-9CAA-A892AEC5FD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88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DBA56-25A8-43BC-9CAA-A892AEC5FD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7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DBA56-25A8-43BC-9CAA-A892AEC5FD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DBA56-25A8-43BC-9CAA-A892AEC5FD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42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DBA56-25A8-43BC-9CAA-A892AEC5FD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37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gradFill flip="none" rotWithShape="1">
          <a:gsLst>
            <a:gs pos="2000">
              <a:srgbClr val="004788"/>
            </a:gs>
            <a:gs pos="70000">
              <a:srgbClr val="002758"/>
            </a:gs>
          </a:gsLst>
          <a:lin ang="10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utterstock_768698686.jpg">
            <a:extLst>
              <a:ext uri="{FF2B5EF4-FFF2-40B4-BE49-F238E27FC236}">
                <a16:creationId xmlns:a16="http://schemas.microsoft.com/office/drawing/2014/main" id="{0EB02AD4-3FCE-446D-8092-9F4E10A581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1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7192A38-7702-4A4F-AF48-8BB736BD89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074" y="1436914"/>
            <a:ext cx="8241043" cy="1329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>
              <a:lnSpc>
                <a:spcPct val="80000"/>
              </a:lnSpc>
            </a:pPr>
            <a:r>
              <a:rPr lang="en-US" b="1" dirty="0"/>
              <a:t>PRESENTATION TITLE WILL LOOK LIKE THIS</a:t>
            </a:r>
          </a:p>
        </p:txBody>
      </p:sp>
      <p:pic>
        <p:nvPicPr>
          <p:cNvPr id="12" name="Picture 11" descr="D2Z_SideLock-up-Inverse_Vector.png">
            <a:extLst>
              <a:ext uri="{FF2B5EF4-FFF2-40B4-BE49-F238E27FC236}">
                <a16:creationId xmlns:a16="http://schemas.microsoft.com/office/drawing/2014/main" id="{0689E6A0-5ACE-4A61-B7C8-8EA024BFDE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610" y="195901"/>
            <a:ext cx="3515405" cy="950521"/>
          </a:xfrm>
          <a:prstGeom prst="rect">
            <a:avLst/>
          </a:prstGeom>
        </p:spPr>
      </p:pic>
      <p:sp>
        <p:nvSpPr>
          <p:cNvPr id="13" name="Subtitle 6">
            <a:extLst>
              <a:ext uri="{FF2B5EF4-FFF2-40B4-BE49-F238E27FC236}">
                <a16:creationId xmlns:a16="http://schemas.microsoft.com/office/drawing/2014/main" id="{61C0B8D8-D42A-4214-AABE-11B6D7DA57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6319" y="3260117"/>
            <a:ext cx="4229682" cy="4374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2757738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dark">
    <p:bg>
      <p:bgPr>
        <a:gradFill flip="none" rotWithShape="1">
          <a:gsLst>
            <a:gs pos="2000">
              <a:srgbClr val="004788"/>
            </a:gs>
            <a:gs pos="70000">
              <a:srgbClr val="002758"/>
            </a:gs>
          </a:gsLst>
          <a:lin ang="10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2030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">
    <p:bg>
      <p:bgPr>
        <a:gradFill flip="none" rotWithShape="1">
          <a:gsLst>
            <a:gs pos="2000">
              <a:srgbClr val="004788"/>
            </a:gs>
            <a:gs pos="70000">
              <a:srgbClr val="002758"/>
            </a:gs>
          </a:gsLst>
          <a:lin ang="10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82599FE-89DD-4415-92C5-25826BFDB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19" y="691563"/>
            <a:ext cx="3831306" cy="340769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A picture containing screenshot, monitor, television, screen&#10;&#10;Description automatically generated">
            <a:extLst>
              <a:ext uri="{FF2B5EF4-FFF2-40B4-BE49-F238E27FC236}">
                <a16:creationId xmlns:a16="http://schemas.microsoft.com/office/drawing/2014/main" id="{3FCAA1AA-315C-435E-8510-AA83E5CFBF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0345" y="3198048"/>
            <a:ext cx="2505875" cy="2051662"/>
          </a:xfrm>
          <a:prstGeom prst="rect">
            <a:avLst/>
          </a:prstGeom>
        </p:spPr>
      </p:pic>
      <p:pic>
        <p:nvPicPr>
          <p:cNvPr id="5" name="Picture 4" descr="A picture containing screenshot, monitor, television, screen&#10;&#10;Description automatically generated">
            <a:extLst>
              <a:ext uri="{FF2B5EF4-FFF2-40B4-BE49-F238E27FC236}">
                <a16:creationId xmlns:a16="http://schemas.microsoft.com/office/drawing/2014/main" id="{2CEE4824-28D4-4E31-8857-F5D91D6BD3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4217" y="7259"/>
            <a:ext cx="6874297" cy="151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57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ight Triangle 12"/>
          <p:cNvSpPr/>
          <p:nvPr userDrawn="1"/>
        </p:nvSpPr>
        <p:spPr>
          <a:xfrm flipH="1">
            <a:off x="3893197" y="5036743"/>
            <a:ext cx="5261750" cy="117706"/>
          </a:xfrm>
          <a:prstGeom prst="rtTriangle">
            <a:avLst/>
          </a:prstGeom>
          <a:solidFill>
            <a:srgbClr val="77BC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707D2A5-6C64-4CC4-8149-2B1736608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59399"/>
            <a:ext cx="8585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Insert slide title, ideally as a key message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C0C277E-03EC-4F4A-ABCC-E6B72110FC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9398" y="1144745"/>
            <a:ext cx="8585200" cy="351080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defRPr lang="en-US" sz="2400" kern="1200" dirty="0" smtClean="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1pPr>
            <a:lvl2pPr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defRPr lang="en-US" sz="2000" kern="1200" dirty="0" smtClean="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2pPr>
            <a:lvl3pPr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3pPr>
            <a:lvl4pPr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defRPr lang="en-US" sz="1600" kern="1200" dirty="0" smtClean="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4pPr>
            <a:lvl5pPr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defRPr lang="en-US" sz="1400" kern="1200" dirty="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3C36F3-20AC-416A-9211-02BB6E9495C5}"/>
              </a:ext>
            </a:extLst>
          </p:cNvPr>
          <p:cNvSpPr txBox="1"/>
          <p:nvPr userDrawn="1"/>
        </p:nvSpPr>
        <p:spPr>
          <a:xfrm>
            <a:off x="8676933" y="4657622"/>
            <a:ext cx="37221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1EB906D0-A97F-44F0-ACE4-44531EEA2A7E}" type="slidenum">
              <a:rPr lang="en-US" sz="120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47EBE96-D7EA-428C-B00B-810CEDC965CB}"/>
              </a:ext>
            </a:extLst>
          </p:cNvPr>
          <p:cNvSpPr/>
          <p:nvPr userDrawn="1"/>
        </p:nvSpPr>
        <p:spPr>
          <a:xfrm>
            <a:off x="8728410" y="4658228"/>
            <a:ext cx="274320" cy="27432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51047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ight Triangle 12"/>
          <p:cNvSpPr/>
          <p:nvPr userDrawn="1"/>
        </p:nvSpPr>
        <p:spPr>
          <a:xfrm flipH="1">
            <a:off x="3893197" y="5036743"/>
            <a:ext cx="5261750" cy="117706"/>
          </a:xfrm>
          <a:prstGeom prst="rtTriangle">
            <a:avLst/>
          </a:prstGeom>
          <a:solidFill>
            <a:srgbClr val="77BC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3C36F3-20AC-416A-9211-02BB6E9495C5}"/>
              </a:ext>
            </a:extLst>
          </p:cNvPr>
          <p:cNvSpPr txBox="1"/>
          <p:nvPr userDrawn="1"/>
        </p:nvSpPr>
        <p:spPr>
          <a:xfrm>
            <a:off x="8676933" y="4657622"/>
            <a:ext cx="37221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1EB906D0-A97F-44F0-ACE4-44531EEA2A7E}" type="slidenum">
              <a:rPr lang="en-US" sz="120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47EBE96-D7EA-428C-B00B-810CEDC965CB}"/>
              </a:ext>
            </a:extLst>
          </p:cNvPr>
          <p:cNvSpPr/>
          <p:nvPr userDrawn="1"/>
        </p:nvSpPr>
        <p:spPr>
          <a:xfrm>
            <a:off x="8728410" y="4658228"/>
            <a:ext cx="274320" cy="27432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25D80090-2FDD-486F-BF4C-318A60C0C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59399"/>
            <a:ext cx="8585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Insert slide title, ideally as a key message</a:t>
            </a:r>
          </a:p>
        </p:txBody>
      </p:sp>
    </p:spTree>
    <p:extLst>
      <p:ext uri="{BB962C8B-B14F-4D97-AF65-F5344CB8AC3E}">
        <p14:creationId xmlns:p14="http://schemas.microsoft.com/office/powerpoint/2010/main" val="41403833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ight Triangle 12"/>
          <p:cNvSpPr/>
          <p:nvPr userDrawn="1"/>
        </p:nvSpPr>
        <p:spPr>
          <a:xfrm flipH="1">
            <a:off x="3893197" y="5036743"/>
            <a:ext cx="5261750" cy="117706"/>
          </a:xfrm>
          <a:prstGeom prst="rtTriangle">
            <a:avLst/>
          </a:prstGeom>
          <a:solidFill>
            <a:srgbClr val="77BC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3C36F3-20AC-416A-9211-02BB6E9495C5}"/>
              </a:ext>
            </a:extLst>
          </p:cNvPr>
          <p:cNvSpPr txBox="1"/>
          <p:nvPr userDrawn="1"/>
        </p:nvSpPr>
        <p:spPr>
          <a:xfrm>
            <a:off x="8676933" y="4657622"/>
            <a:ext cx="37221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1EB906D0-A97F-44F0-ACE4-44531EEA2A7E}" type="slidenum">
              <a:rPr lang="en-US" sz="120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47EBE96-D7EA-428C-B00B-810CEDC965CB}"/>
              </a:ext>
            </a:extLst>
          </p:cNvPr>
          <p:cNvSpPr/>
          <p:nvPr userDrawn="1"/>
        </p:nvSpPr>
        <p:spPr>
          <a:xfrm>
            <a:off x="8728410" y="4658228"/>
            <a:ext cx="274320" cy="27432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33002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ight Triangle 12"/>
          <p:cNvSpPr/>
          <p:nvPr userDrawn="1"/>
        </p:nvSpPr>
        <p:spPr>
          <a:xfrm flipH="1">
            <a:off x="3893197" y="5036743"/>
            <a:ext cx="5261750" cy="117706"/>
          </a:xfrm>
          <a:prstGeom prst="rtTriangle">
            <a:avLst/>
          </a:prstGeom>
          <a:solidFill>
            <a:srgbClr val="77BC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919DCA-34B4-4055-B8CA-F0F20AA30AC8}"/>
              </a:ext>
            </a:extLst>
          </p:cNvPr>
          <p:cNvSpPr txBox="1"/>
          <p:nvPr userDrawn="1"/>
        </p:nvSpPr>
        <p:spPr>
          <a:xfrm>
            <a:off x="8569356" y="4668989"/>
            <a:ext cx="37221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1EB906D0-A97F-44F0-ACE4-44531EEA2A7E}" type="slidenum">
              <a:rPr lang="en-US" sz="120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3ADCD17-F0F6-4D04-8879-966385F457B9}"/>
              </a:ext>
            </a:extLst>
          </p:cNvPr>
          <p:cNvSpPr/>
          <p:nvPr userDrawn="1"/>
        </p:nvSpPr>
        <p:spPr>
          <a:xfrm>
            <a:off x="8620833" y="4669595"/>
            <a:ext cx="274320" cy="27432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D2Z_SecondaryHorizontal Logo.png">
            <a:extLst>
              <a:ext uri="{FF2B5EF4-FFF2-40B4-BE49-F238E27FC236}">
                <a16:creationId xmlns:a16="http://schemas.microsoft.com/office/drawing/2014/main" id="{A2D7609A-9821-4712-9E7C-F4BFB20AFE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6380" y="4707775"/>
            <a:ext cx="2102085" cy="198260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65495526-47C5-4678-9004-D66BB69FB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59399"/>
            <a:ext cx="8585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Insert slide title, ideally as a key message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F438920F-B25A-4E8F-AD83-238163AF1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9398" y="1144745"/>
            <a:ext cx="8585200" cy="351080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defRPr lang="en-US" sz="2400" kern="1200" dirty="0" smtClean="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1pPr>
            <a:lvl2pPr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defRPr lang="en-US" sz="2000" kern="1200" dirty="0" smtClean="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2pPr>
            <a:lvl3pPr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3pPr>
            <a:lvl4pPr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defRPr lang="en-US" sz="1600" kern="1200" dirty="0" smtClean="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4pPr>
            <a:lvl5pPr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defRPr lang="en-US" sz="1400" kern="1200" dirty="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521463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ight Triangle 12"/>
          <p:cNvSpPr/>
          <p:nvPr userDrawn="1"/>
        </p:nvSpPr>
        <p:spPr>
          <a:xfrm flipH="1">
            <a:off x="3893197" y="5036743"/>
            <a:ext cx="5261750" cy="117706"/>
          </a:xfrm>
          <a:prstGeom prst="rtTriangle">
            <a:avLst/>
          </a:prstGeom>
          <a:solidFill>
            <a:srgbClr val="77BC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4E650B-256F-4CF2-8E25-DD8D87ADC8EA}"/>
              </a:ext>
            </a:extLst>
          </p:cNvPr>
          <p:cNvSpPr txBox="1"/>
          <p:nvPr userDrawn="1"/>
        </p:nvSpPr>
        <p:spPr>
          <a:xfrm>
            <a:off x="8569356" y="4668989"/>
            <a:ext cx="37221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1EB906D0-A97F-44F0-ACE4-44531EEA2A7E}" type="slidenum">
              <a:rPr lang="en-US" sz="120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85923A3-5B79-4474-9E1D-1E53D3452251}"/>
              </a:ext>
            </a:extLst>
          </p:cNvPr>
          <p:cNvSpPr/>
          <p:nvPr userDrawn="1"/>
        </p:nvSpPr>
        <p:spPr>
          <a:xfrm>
            <a:off x="8620833" y="4669595"/>
            <a:ext cx="274320" cy="27432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D2Z_SecondaryHorizontal Logo.png">
            <a:extLst>
              <a:ext uri="{FF2B5EF4-FFF2-40B4-BE49-F238E27FC236}">
                <a16:creationId xmlns:a16="http://schemas.microsoft.com/office/drawing/2014/main" id="{17025D00-F76F-4ECA-9036-8889A5DEE9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6380" y="4707775"/>
            <a:ext cx="2102085" cy="198260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0E7834D-93F1-4BC0-8477-D18CA0DCD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59399"/>
            <a:ext cx="8585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Insert slide title, ideally as a key message</a:t>
            </a:r>
          </a:p>
        </p:txBody>
      </p:sp>
    </p:spTree>
    <p:extLst>
      <p:ext uri="{BB962C8B-B14F-4D97-AF65-F5344CB8AC3E}">
        <p14:creationId xmlns:p14="http://schemas.microsoft.com/office/powerpoint/2010/main" val="390487387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ight Triangle 12"/>
          <p:cNvSpPr/>
          <p:nvPr userDrawn="1"/>
        </p:nvSpPr>
        <p:spPr>
          <a:xfrm flipH="1">
            <a:off x="3893197" y="5036743"/>
            <a:ext cx="5261750" cy="117706"/>
          </a:xfrm>
          <a:prstGeom prst="rtTriangle">
            <a:avLst/>
          </a:prstGeom>
          <a:solidFill>
            <a:srgbClr val="77BC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5BB671-166D-4A0E-AD51-F6EAD317C790}"/>
              </a:ext>
            </a:extLst>
          </p:cNvPr>
          <p:cNvSpPr txBox="1"/>
          <p:nvPr userDrawn="1"/>
        </p:nvSpPr>
        <p:spPr>
          <a:xfrm>
            <a:off x="8569356" y="4668989"/>
            <a:ext cx="37221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1EB906D0-A97F-44F0-ACE4-44531EEA2A7E}" type="slidenum">
              <a:rPr lang="en-US" sz="120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CA32DF8-57AD-4CAD-9374-20459BE7B440}"/>
              </a:ext>
            </a:extLst>
          </p:cNvPr>
          <p:cNvSpPr/>
          <p:nvPr userDrawn="1"/>
        </p:nvSpPr>
        <p:spPr>
          <a:xfrm>
            <a:off x="8620833" y="4669595"/>
            <a:ext cx="274320" cy="27432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D2Z_SecondaryHorizontal Logo.png">
            <a:extLst>
              <a:ext uri="{FF2B5EF4-FFF2-40B4-BE49-F238E27FC236}">
                <a16:creationId xmlns:a16="http://schemas.microsoft.com/office/drawing/2014/main" id="{B7F6CB4A-0370-4100-9CAD-690D17ADED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6380" y="4707775"/>
            <a:ext cx="2102085" cy="19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07443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846580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9098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61" r:id="rId3"/>
    <p:sldLayoutId id="2147483672" r:id="rId4"/>
    <p:sldLayoutId id="2147483673" r:id="rId5"/>
    <p:sldLayoutId id="2147483677" r:id="rId6"/>
    <p:sldLayoutId id="2147483678" r:id="rId7"/>
    <p:sldLayoutId id="2147483679" r:id="rId8"/>
    <p:sldLayoutId id="2147483674" r:id="rId9"/>
    <p:sldLayoutId id="2147483675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i="0" kern="1200">
          <a:solidFill>
            <a:schemeClr val="accent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400" kern="1200">
          <a:solidFill>
            <a:schemeClr val="accent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accent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accent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accent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aldrivetozero.org/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hyperlink" Target="mailto:pjenkins@calstart.org" TargetMode="Externa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utterstock_768698686.jpg"/>
          <p:cNvPicPr>
            <a:picLocks noChangeAspect="1"/>
          </p:cNvPicPr>
          <p:nvPr/>
        </p:nvPicPr>
        <p:blipFill>
          <a:blip r:embed="rId2" cstate="email">
            <a:alphaModFix amt="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14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51B4FF-9BCF-41AA-8AE5-61956EDFE2E3}"/>
              </a:ext>
            </a:extLst>
          </p:cNvPr>
          <p:cNvSpPr/>
          <p:nvPr/>
        </p:nvSpPr>
        <p:spPr>
          <a:xfrm>
            <a:off x="0" y="-2656"/>
            <a:ext cx="9144000" cy="15240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DCBE5A58-0DB0-4726-AEA0-8ABB13F5A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09" y="242727"/>
            <a:ext cx="1952273" cy="112478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8CE52CC-F28B-4250-99C6-C0BD7F22F392}"/>
              </a:ext>
            </a:extLst>
          </p:cNvPr>
          <p:cNvSpPr/>
          <p:nvPr/>
        </p:nvSpPr>
        <p:spPr>
          <a:xfrm>
            <a:off x="468190" y="4084889"/>
            <a:ext cx="8157001" cy="8158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pc="300" dirty="0">
                <a:latin typeface="Arial" panose="020B0604020202020204" pitchFamily="34" charset="0"/>
                <a:cs typeface="Arial" panose="020B0604020202020204" pitchFamily="34" charset="0"/>
              </a:rPr>
              <a:t>EVI Pilot City Forum 2021</a:t>
            </a:r>
          </a:p>
          <a:p>
            <a:r>
              <a:rPr lang="en-US" spc="300" dirty="0">
                <a:latin typeface="Arial" panose="020B0604020202020204" pitchFamily="34" charset="0"/>
                <a:cs typeface="Arial" panose="020B0604020202020204" pitchFamily="34" charset="0"/>
              </a:rPr>
              <a:t>9 November 2021</a:t>
            </a:r>
          </a:p>
        </p:txBody>
      </p:sp>
      <p:pic>
        <p:nvPicPr>
          <p:cNvPr id="8" name="image1.png">
            <a:extLst>
              <a:ext uri="{FF2B5EF4-FFF2-40B4-BE49-F238E27FC236}">
                <a16:creationId xmlns:a16="http://schemas.microsoft.com/office/drawing/2014/main" id="{A421F35D-0397-4C26-8F8A-C6A12E9664C5}"/>
              </a:ext>
            </a:extLst>
          </p:cNvPr>
          <p:cNvPicPr/>
          <p:nvPr/>
        </p:nvPicPr>
        <p:blipFill rotWithShape="1">
          <a:blip r:embed="rId4" cstate="print"/>
          <a:srcRect l="34033" r="28887" b="55552"/>
          <a:stretch/>
        </p:blipFill>
        <p:spPr bwMode="auto">
          <a:xfrm>
            <a:off x="2174582" y="59924"/>
            <a:ext cx="1277566" cy="1365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F109859-037C-4241-93B2-3CAC784C538D}"/>
              </a:ext>
            </a:extLst>
          </p:cNvPr>
          <p:cNvSpPr txBox="1">
            <a:spLocks/>
          </p:cNvSpPr>
          <p:nvPr/>
        </p:nvSpPr>
        <p:spPr>
          <a:xfrm>
            <a:off x="468190" y="1931213"/>
            <a:ext cx="8241043" cy="183729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chemeClr val="accent2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3200" b="1" dirty="0">
                <a:solidFill>
                  <a:schemeClr val="bg1"/>
                </a:solidFill>
              </a:rPr>
              <a:t>Progress and Momentum towards Zero-Emission Trucks and Buses</a:t>
            </a:r>
          </a:p>
          <a:p>
            <a:pPr>
              <a:lnSpc>
                <a:spcPct val="80000"/>
              </a:lnSpc>
            </a:pPr>
            <a:endParaRPr lang="en-US" sz="32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US" sz="32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800" b="1" dirty="0">
                <a:solidFill>
                  <a:schemeClr val="bg1"/>
                </a:solidFill>
              </a:rPr>
              <a:t>Cristiano Façanha, PhD</a:t>
            </a:r>
          </a:p>
        </p:txBody>
      </p:sp>
    </p:spTree>
    <p:extLst>
      <p:ext uri="{BB962C8B-B14F-4D97-AF65-F5344CB8AC3E}">
        <p14:creationId xmlns:p14="http://schemas.microsoft.com/office/powerpoint/2010/main" val="36715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EAB901-F652-48AE-ACCF-124D5353F03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lIns="182880" tIns="182880" rIns="182880" bIns="9144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1800">
                <a:solidFill>
                  <a:schemeClr val="accent2"/>
                </a:solidFill>
              </a:rPr>
              <a:t>Commercial vehicles represent a relatively small share of the global on-road fleet but contribute to a disproportionate share of on-road fuel consumption and emissions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5EE2471D-D796-4623-A675-B6E27682CAF0}"/>
              </a:ext>
            </a:extLst>
          </p:cNvPr>
          <p:cNvSpPr/>
          <p:nvPr/>
        </p:nvSpPr>
        <p:spPr>
          <a:xfrm>
            <a:off x="373629" y="4573483"/>
            <a:ext cx="620273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3642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ICCT (2020): Roadmap model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855CDE9-CD62-41D0-B622-AE8B85533B3F}"/>
              </a:ext>
            </a:extLst>
          </p:cNvPr>
          <p:cNvGraphicFramePr/>
          <p:nvPr/>
        </p:nvGraphicFramePr>
        <p:xfrm>
          <a:off x="6084347" y="1045951"/>
          <a:ext cx="3031638" cy="3251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6AA0980F-CFB5-4509-B0AD-A9FDA125FF05}"/>
              </a:ext>
            </a:extLst>
          </p:cNvPr>
          <p:cNvGraphicFramePr/>
          <p:nvPr/>
        </p:nvGraphicFramePr>
        <p:xfrm>
          <a:off x="3081120" y="1045951"/>
          <a:ext cx="3031638" cy="3251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914B1BA1-918E-4DD5-AE49-C89579AF458D}"/>
              </a:ext>
            </a:extLst>
          </p:cNvPr>
          <p:cNvGraphicFramePr/>
          <p:nvPr/>
        </p:nvGraphicFramePr>
        <p:xfrm>
          <a:off x="77893" y="1045951"/>
          <a:ext cx="3031638" cy="3251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3FAB82EA-02A1-4BFC-8B53-B098E634CBE7}"/>
              </a:ext>
            </a:extLst>
          </p:cNvPr>
          <p:cNvSpPr txBox="1"/>
          <p:nvPr/>
        </p:nvSpPr>
        <p:spPr>
          <a:xfrm>
            <a:off x="617595" y="1985442"/>
            <a:ext cx="1942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063D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63D7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63D7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global on-road fleet are HDVs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0B75D5-E68F-4423-88D6-9A45AD3EB802}"/>
              </a:ext>
            </a:extLst>
          </p:cNvPr>
          <p:cNvSpPr txBox="1"/>
          <p:nvPr/>
        </p:nvSpPr>
        <p:spPr>
          <a:xfrm>
            <a:off x="3543372" y="1862331"/>
            <a:ext cx="21044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063D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63D7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63D7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on-road fuel consumption by HDVs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277524-C21C-4DF0-9966-80BFC70B88B9}"/>
              </a:ext>
            </a:extLst>
          </p:cNvPr>
          <p:cNvSpPr txBox="1"/>
          <p:nvPr/>
        </p:nvSpPr>
        <p:spPr>
          <a:xfrm>
            <a:off x="6669872" y="1862331"/>
            <a:ext cx="18889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63D7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73%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63D7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on-road NOx by HDVs</a:t>
            </a:r>
          </a:p>
        </p:txBody>
      </p:sp>
    </p:spTree>
    <p:extLst>
      <p:ext uri="{BB962C8B-B14F-4D97-AF65-F5344CB8AC3E}">
        <p14:creationId xmlns:p14="http://schemas.microsoft.com/office/powerpoint/2010/main" val="407390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EAB901-F652-48AE-ACCF-124D5353F03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lIns="182880" tIns="182880" rIns="182880" bIns="9144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accent2"/>
                </a:solidFill>
              </a:rPr>
              <a:t>Drive to Zero is a campaign under the Clean Energy </a:t>
            </a:r>
            <a:r>
              <a:rPr lang="en-US" sz="2000" dirty="0" err="1">
                <a:solidFill>
                  <a:schemeClr val="accent2"/>
                </a:solidFill>
              </a:rPr>
              <a:t>Ministerial’s</a:t>
            </a:r>
            <a:r>
              <a:rPr lang="en-US" sz="2000" dirty="0">
                <a:solidFill>
                  <a:schemeClr val="accent2"/>
                </a:solidFill>
              </a:rPr>
              <a:t> Electric Vehicle Initiative and also a program of CALSTART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40D8D681-AF65-4CDC-A582-3C8509491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787" y="3575390"/>
            <a:ext cx="1412435" cy="813759"/>
          </a:xfrm>
          <a:prstGeom prst="rect">
            <a:avLst/>
          </a:prstGeom>
        </p:spPr>
      </p:pic>
      <p:pic>
        <p:nvPicPr>
          <p:cNvPr id="1026" name="Picture 2" descr="Home">
            <a:extLst>
              <a:ext uri="{FF2B5EF4-FFF2-40B4-BE49-F238E27FC236}">
                <a16:creationId xmlns:a16="http://schemas.microsoft.com/office/drawing/2014/main" id="{92C87BA9-DBE8-46B9-8491-6D0954696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305" y="1025168"/>
            <a:ext cx="1999439" cy="52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VI">
            <a:extLst>
              <a:ext uri="{FF2B5EF4-FFF2-40B4-BE49-F238E27FC236}">
                <a16:creationId xmlns:a16="http://schemas.microsoft.com/office/drawing/2014/main" id="{7A15E7CB-BF7B-4AB8-8F0E-364C403F8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315" y="2261078"/>
            <a:ext cx="2147418" cy="64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Up-Down 4">
            <a:extLst>
              <a:ext uri="{FF2B5EF4-FFF2-40B4-BE49-F238E27FC236}">
                <a16:creationId xmlns:a16="http://schemas.microsoft.com/office/drawing/2014/main" id="{B97CF872-0603-4A53-987B-D3A46B548751}"/>
              </a:ext>
            </a:extLst>
          </p:cNvPr>
          <p:cNvSpPr/>
          <p:nvPr/>
        </p:nvSpPr>
        <p:spPr>
          <a:xfrm>
            <a:off x="4231956" y="1660206"/>
            <a:ext cx="376137" cy="577992"/>
          </a:xfrm>
          <a:prstGeom prst="upDown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rrow: Up-Down 12">
            <a:extLst>
              <a:ext uri="{FF2B5EF4-FFF2-40B4-BE49-F238E27FC236}">
                <a16:creationId xmlns:a16="http://schemas.microsoft.com/office/drawing/2014/main" id="{B0EF7DFD-26EC-4A2C-BFE1-3BDE21B7CA70}"/>
              </a:ext>
            </a:extLst>
          </p:cNvPr>
          <p:cNvSpPr/>
          <p:nvPr/>
        </p:nvSpPr>
        <p:spPr>
          <a:xfrm>
            <a:off x="4231954" y="2911016"/>
            <a:ext cx="376137" cy="577992"/>
          </a:xfrm>
          <a:prstGeom prst="upDown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1.png">
            <a:extLst>
              <a:ext uri="{FF2B5EF4-FFF2-40B4-BE49-F238E27FC236}">
                <a16:creationId xmlns:a16="http://schemas.microsoft.com/office/drawing/2014/main" id="{BA561566-9851-47A0-99C0-772EDB68954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34033" r="28887" b="55552"/>
          <a:stretch/>
        </p:blipFill>
        <p:spPr bwMode="auto">
          <a:xfrm>
            <a:off x="4750222" y="3489008"/>
            <a:ext cx="899633" cy="9613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773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FC516-F042-4B09-9BDB-6A8159E41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/>
              <a:t>Zero-emission vehicles are coming in waves, taking foothold in beachhead applications where technology is ready first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A8749F-B2FE-49EE-8F5E-64C0A7CF28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060" y="674246"/>
            <a:ext cx="7753731" cy="39520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96E78DF-F99C-4DD0-8837-2453ED49B081}"/>
              </a:ext>
            </a:extLst>
          </p:cNvPr>
          <p:cNvSpPr/>
          <p:nvPr/>
        </p:nvSpPr>
        <p:spPr>
          <a:xfrm>
            <a:off x="1024128" y="4052704"/>
            <a:ext cx="6327648" cy="579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AB07E0FD-07F7-4A8A-9226-F20D2C5E78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128" y="4087814"/>
            <a:ext cx="6163481" cy="44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0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828BEC0-CC24-484C-B7F9-62C82C10B7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3164" y="916649"/>
            <a:ext cx="5031435" cy="35786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ADC8E65-9B6B-496B-A9F9-37EE644B12BF}"/>
              </a:ext>
            </a:extLst>
          </p:cNvPr>
          <p:cNvSpPr txBox="1"/>
          <p:nvPr/>
        </p:nvSpPr>
        <p:spPr>
          <a:xfrm>
            <a:off x="3833164" y="4530103"/>
            <a:ext cx="26932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MacDonnell &amp; Façanha (2021): </a:t>
            </a:r>
            <a:r>
              <a:rPr lang="en-US" sz="1000" b="0" i="0" u="none" strike="noStrike" baseline="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Zero-Emission Heavy-Duty Trucks Can Be Part of the Climate Solution </a:t>
            </a:r>
            <a:endParaRPr lang="en-US" sz="10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BA4522-37D4-4905-B7CA-D4E49B8BB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Model availability is healthy and rising, with 400+ existing and announced </a:t>
            </a:r>
            <a:r>
              <a:rPr lang="en-US" sz="2800" dirty="0">
                <a:solidFill>
                  <a:schemeClr val="accent2"/>
                </a:solidFill>
              </a:rPr>
              <a:t>zero-emission commercial vehicle models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519720-272C-4DBB-B951-4E14DF31B7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565" y="1348563"/>
            <a:ext cx="3227164" cy="25561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D1448B-EA5E-4181-A1D3-6548B04CEDEB}"/>
              </a:ext>
            </a:extLst>
          </p:cNvPr>
          <p:cNvSpPr txBox="1"/>
          <p:nvPr/>
        </p:nvSpPr>
        <p:spPr>
          <a:xfrm>
            <a:off x="87781" y="4530103"/>
            <a:ext cx="34308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Zero-emission Technology Inventory Tool (ZETI)</a:t>
            </a:r>
          </a:p>
          <a:p>
            <a:pPr algn="l"/>
            <a:r>
              <a:rPr lang="en-US" sz="1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https://globaldrivetozero.org/tools/zero-emission-technology-inventory/</a:t>
            </a:r>
          </a:p>
        </p:txBody>
      </p:sp>
    </p:spTree>
    <p:extLst>
      <p:ext uri="{BB962C8B-B14F-4D97-AF65-F5344CB8AC3E}">
        <p14:creationId xmlns:p14="http://schemas.microsoft.com/office/powerpoint/2010/main" val="204075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FC516-F042-4B09-9BDB-6A8159E41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68190"/>
            <a:ext cx="2798023" cy="4169701"/>
          </a:xfrm>
        </p:spPr>
        <p:txBody>
          <a:bodyPr>
            <a:normAutofit/>
          </a:bodyPr>
          <a:lstStyle/>
          <a:p>
            <a:r>
              <a:rPr lang="en-US" dirty="0"/>
              <a:t>Zero-emission trucks already have ranges commensurate with fleet needs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140AEE-392D-42BC-B68C-E5411D6B0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579" y="181593"/>
            <a:ext cx="6153523" cy="48818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ADBAB3-49E5-4258-A2B3-8D9F96BAF633}"/>
              </a:ext>
            </a:extLst>
          </p:cNvPr>
          <p:cNvSpPr txBox="1"/>
          <p:nvPr/>
        </p:nvSpPr>
        <p:spPr>
          <a:xfrm>
            <a:off x="173777" y="4407909"/>
            <a:ext cx="27980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MacDonnell &amp; Façanha (2021): </a:t>
            </a:r>
            <a:r>
              <a:rPr lang="en-US" sz="1000" b="0" i="0" u="none" strike="noStrike" baseline="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Zero-Emission Heavy-Duty Trucks Can Be Part of the Climate Solution </a:t>
            </a:r>
            <a:endParaRPr lang="en-US" sz="10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88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FC516-F042-4B09-9BDB-6A8159E41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439615"/>
            <a:ext cx="3351823" cy="3754316"/>
          </a:xfrm>
        </p:spPr>
        <p:txBody>
          <a:bodyPr>
            <a:normAutofit/>
          </a:bodyPr>
          <a:lstStyle/>
          <a:p>
            <a:r>
              <a:rPr lang="en-US" sz="3200" dirty="0"/>
              <a:t>Zero-emission trucks will achieve cost parity by 2030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2FC98A-89DE-4EC1-B00F-D8A4BE908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039" y="115231"/>
            <a:ext cx="5431368" cy="48405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219082-C7DA-4386-9CEC-464E194207EA}"/>
              </a:ext>
            </a:extLst>
          </p:cNvPr>
          <p:cNvSpPr txBox="1"/>
          <p:nvPr/>
        </p:nvSpPr>
        <p:spPr>
          <a:xfrm>
            <a:off x="173777" y="4407909"/>
            <a:ext cx="2798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Welch et al (2020): </a:t>
            </a:r>
            <a:r>
              <a:rPr lang="en-US" sz="1000" b="0" i="0" u="none" strike="noStrike" baseline="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Moving Zero-emission Freight toward Commercialization</a:t>
            </a:r>
            <a:endParaRPr lang="en-US" sz="10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58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FC516-F042-4B09-9BDB-6A8159E41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5553" y="59398"/>
            <a:ext cx="5449047" cy="4545027"/>
          </a:xfrm>
        </p:spPr>
        <p:txBody>
          <a:bodyPr>
            <a:normAutofit/>
          </a:bodyPr>
          <a:lstStyle/>
          <a:p>
            <a:r>
              <a:rPr lang="en-US" sz="3600" dirty="0"/>
              <a:t>Leading countries will announce a global agreement on zero-emission trucks and buses on Transport Day</a:t>
            </a: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8BE1D2D-6276-446B-8652-FDC1B35BEE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9841"/>
          <a:stretch/>
        </p:blipFill>
        <p:spPr>
          <a:xfrm>
            <a:off x="-1" y="0"/>
            <a:ext cx="3227295" cy="5143500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381229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utterstock_768698686.jpg"/>
          <p:cNvPicPr>
            <a:picLocks noChangeAspect="1"/>
          </p:cNvPicPr>
          <p:nvPr/>
        </p:nvPicPr>
        <p:blipFill>
          <a:blip r:embed="rId2" cstate="email">
            <a:alphaModFix amt="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14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51B4FF-9BCF-41AA-8AE5-61956EDFE2E3}"/>
              </a:ext>
            </a:extLst>
          </p:cNvPr>
          <p:cNvSpPr/>
          <p:nvPr/>
        </p:nvSpPr>
        <p:spPr>
          <a:xfrm>
            <a:off x="0" y="4245936"/>
            <a:ext cx="9144000" cy="8975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47535" y="1146422"/>
            <a:ext cx="4006953" cy="30991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>
                <a:solidFill>
                  <a:schemeClr val="bg1"/>
                </a:solidFill>
              </a:rPr>
              <a:t>Thank you!</a:t>
            </a:r>
            <a:endParaRPr lang="en-US" sz="4000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B1F5B7D-E40C-489F-AD93-C3FD39545210}"/>
              </a:ext>
            </a:extLst>
          </p:cNvPr>
          <p:cNvSpPr>
            <a:spLocks noGrp="1"/>
          </p:cNvSpPr>
          <p:nvPr/>
        </p:nvSpPr>
        <p:spPr>
          <a:xfrm>
            <a:off x="5461775" y="4400296"/>
            <a:ext cx="2660768" cy="588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rgbClr val="004788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000" b="1">
                <a:solidFill>
                  <a:schemeClr val="accent3"/>
                </a:solidFill>
              </a:rPr>
              <a:t>@</a:t>
            </a:r>
            <a:r>
              <a:rPr lang="en-US" sz="2000" b="1" err="1">
                <a:solidFill>
                  <a:schemeClr val="accent3"/>
                </a:solidFill>
              </a:rPr>
              <a:t>TeamDriveToZero</a:t>
            </a:r>
            <a:r>
              <a:rPr lang="en-US" sz="2000" b="1"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608C4E3-F5F1-4994-8B86-B87ECE6FFCF3}"/>
              </a:ext>
            </a:extLst>
          </p:cNvPr>
          <p:cNvSpPr txBox="1">
            <a:spLocks/>
          </p:cNvSpPr>
          <p:nvPr/>
        </p:nvSpPr>
        <p:spPr>
          <a:xfrm>
            <a:off x="347535" y="4354577"/>
            <a:ext cx="3858982" cy="679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chemeClr val="accent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000" b="1" dirty="0">
                <a:solidFill>
                  <a:schemeClr val="accent3"/>
                </a:solidFill>
              </a:rPr>
              <a:t>For more information:</a:t>
            </a:r>
            <a:br>
              <a:rPr lang="en-US" sz="2000" b="1" dirty="0"/>
            </a:br>
            <a:r>
              <a:rPr lang="en-US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www.globaldrivetozero.org</a:t>
            </a:r>
            <a:r>
              <a:rPr lang="en-US" sz="2000" b="1" dirty="0"/>
              <a:t> </a:t>
            </a:r>
            <a:endParaRPr lang="en-US" sz="4000" b="1" dirty="0"/>
          </a:p>
        </p:txBody>
      </p:sp>
      <p:pic>
        <p:nvPicPr>
          <p:cNvPr id="6" name="Picture 5" descr="witter logo history | Creative Freedom">
            <a:extLst>
              <a:ext uri="{FF2B5EF4-FFF2-40B4-BE49-F238E27FC236}">
                <a16:creationId xmlns:a16="http://schemas.microsoft.com/office/drawing/2014/main" id="{58A5CA8C-3E49-439E-AE98-B95C0A2F3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2031" y="4292460"/>
            <a:ext cx="989744" cy="80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1061839-57BE-421B-AEE7-6FF7E66C87E9}"/>
              </a:ext>
            </a:extLst>
          </p:cNvPr>
          <p:cNvSpPr txBox="1">
            <a:spLocks/>
          </p:cNvSpPr>
          <p:nvPr/>
        </p:nvSpPr>
        <p:spPr>
          <a:xfrm>
            <a:off x="3832699" y="1521438"/>
            <a:ext cx="4646286" cy="2724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chemeClr val="accent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800" b="1" dirty="0">
                <a:solidFill>
                  <a:schemeClr val="bg1"/>
                </a:solidFill>
              </a:rPr>
              <a:t>Cristiano Façanha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CALSTART</a:t>
            </a:r>
            <a:br>
              <a:rPr lang="en-US" sz="3600" b="1" dirty="0"/>
            </a:br>
            <a:r>
              <a:rPr lang="en-US" sz="1800" b="1" dirty="0">
                <a:hlinkClick r:id="rId5"/>
              </a:rPr>
              <a:t>cfacanha@calstart.org</a:t>
            </a:r>
            <a:endParaRPr lang="en-US" sz="18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8269EF-BB43-4100-AC3D-F53169C8D6FD}"/>
              </a:ext>
            </a:extLst>
          </p:cNvPr>
          <p:cNvSpPr/>
          <p:nvPr/>
        </p:nvSpPr>
        <p:spPr>
          <a:xfrm>
            <a:off x="0" y="-2656"/>
            <a:ext cx="9144000" cy="15240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078F7CE2-DB72-4BAE-AC93-E0F71E44D7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309" y="242727"/>
            <a:ext cx="1952273" cy="1124781"/>
          </a:xfrm>
          <a:prstGeom prst="rect">
            <a:avLst/>
          </a:prstGeom>
        </p:spPr>
      </p:pic>
      <p:pic>
        <p:nvPicPr>
          <p:cNvPr id="15" name="image1.png">
            <a:extLst>
              <a:ext uri="{FF2B5EF4-FFF2-40B4-BE49-F238E27FC236}">
                <a16:creationId xmlns:a16="http://schemas.microsoft.com/office/drawing/2014/main" id="{8EA7CFC0-FEA8-43C7-B981-BC96624BC348}"/>
              </a:ext>
            </a:extLst>
          </p:cNvPr>
          <p:cNvPicPr/>
          <p:nvPr/>
        </p:nvPicPr>
        <p:blipFill rotWithShape="1">
          <a:blip r:embed="rId7" cstate="print"/>
          <a:srcRect l="34033" r="28887" b="55552"/>
          <a:stretch/>
        </p:blipFill>
        <p:spPr bwMode="auto">
          <a:xfrm>
            <a:off x="2174582" y="59924"/>
            <a:ext cx="1277566" cy="1365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7220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ALSTART">
      <a:dk1>
        <a:sysClr val="windowText" lastClr="000000"/>
      </a:dk1>
      <a:lt1>
        <a:sysClr val="window" lastClr="FFFFFF"/>
      </a:lt1>
      <a:dk2>
        <a:srgbClr val="939B96"/>
      </a:dk2>
      <a:lt2>
        <a:srgbClr val="FFD128"/>
      </a:lt2>
      <a:accent1>
        <a:srgbClr val="FD9317"/>
      </a:accent1>
      <a:accent2>
        <a:srgbClr val="6CB31C"/>
      </a:accent2>
      <a:accent3>
        <a:srgbClr val="063D7C"/>
      </a:accent3>
      <a:accent4>
        <a:srgbClr val="4475B5"/>
      </a:accent4>
      <a:accent5>
        <a:srgbClr val="83ABDF"/>
      </a:accent5>
      <a:accent6>
        <a:srgbClr val="009DD9"/>
      </a:accent6>
      <a:hlink>
        <a:srgbClr val="86DE20"/>
      </a:hlink>
      <a:folHlink>
        <a:srgbClr val="2400C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EF1764FB0D7C43B6F8C9A564A08284" ma:contentTypeVersion="13" ma:contentTypeDescription="Create a new document." ma:contentTypeScope="" ma:versionID="9aae62c85a79e6c8c665b8cfec680abf">
  <xsd:schema xmlns:xsd="http://www.w3.org/2001/XMLSchema" xmlns:xs="http://www.w3.org/2001/XMLSchema" xmlns:p="http://schemas.microsoft.com/office/2006/metadata/properties" xmlns:ns2="2a983ca1-705b-4bfa-a650-5c4128f33ba0" xmlns:ns3="87e1cac7-f1b8-4ac7-932c-a8965850c37e" targetNamespace="http://schemas.microsoft.com/office/2006/metadata/properties" ma:root="true" ma:fieldsID="37cfb714ed01f618f6e8930253501834" ns2:_="" ns3:_="">
    <xsd:import namespace="2a983ca1-705b-4bfa-a650-5c4128f33ba0"/>
    <xsd:import namespace="87e1cac7-f1b8-4ac7-932c-a8965850c3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983ca1-705b-4bfa-a650-5c4128f33b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e1cac7-f1b8-4ac7-932c-a8965850c37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6C6596C-FD0C-4F86-8940-B8AC795BC4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4DBACC-529A-4620-9909-A8007D5ABE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983ca1-705b-4bfa-a650-5c4128f33ba0"/>
    <ds:schemaRef ds:uri="87e1cac7-f1b8-4ac7-932c-a8965850c3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C957FBE-954C-45CF-8D9D-FA7CE5E76359}">
  <ds:schemaRefs>
    <ds:schemaRef ds:uri="87e1cac7-f1b8-4ac7-932c-a8965850c37e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2a983ca1-705b-4bfa-a650-5c4128f33ba0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4141</TotalTime>
  <Words>261</Words>
  <Application>Microsoft Office PowerPoint</Application>
  <PresentationFormat>On-screen Show (16:9)</PresentationFormat>
  <Paragraphs>36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Commercial vehicles represent a relatively small share of the global on-road fleet but contribute to a disproportionate share of on-road fuel consumption and emissions</vt:lpstr>
      <vt:lpstr>Drive to Zero is a campaign under the Clean Energy Ministerial’s Electric Vehicle Initiative and also a program of CALSTART</vt:lpstr>
      <vt:lpstr>Zero-emission vehicles are coming in waves, taking foothold in beachhead applications where technology is ready first</vt:lpstr>
      <vt:lpstr>Model availability is healthy and rising, with 400+ existing and announced zero-emission commercial vehicle models</vt:lpstr>
      <vt:lpstr>Zero-emission trucks already have ranges commensurate with fleet needs</vt:lpstr>
      <vt:lpstr>Zero-emission trucks will achieve cost parity by 2030</vt:lpstr>
      <vt:lpstr>Leading countries will announce a global agreement on zero-emission trucks and buses on Transport Day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Commercial Vehicle Drive to Zero Program</dc:title>
  <dc:creator>Cristiano Facanha</dc:creator>
  <cp:lastModifiedBy>Sophie Mccaffrey</cp:lastModifiedBy>
  <cp:revision>57</cp:revision>
  <cp:lastPrinted>2021-09-23T19:24:26Z</cp:lastPrinted>
  <dcterms:created xsi:type="dcterms:W3CDTF">2020-05-29T00:11:01Z</dcterms:created>
  <dcterms:modified xsi:type="dcterms:W3CDTF">2021-11-08T15:17:54Z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0x010100BEEF1764FB0D7C43B6F8C9A564A08284</vt:lpwstr>
  </property>
</Properties>
</file>