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E649C_93D7A01C.xml" ContentType="application/vnd.ms-powerpoint.comments+xml"/>
  <Override PartName="/ppt/notesSlides/notesSlide11.xml" ContentType="application/vnd.openxmlformats-officedocument.presentationml.notesSlide+xml"/>
  <Override PartName="/ppt/comments/modernComment_7FFE64A7_F1DA4365.xml" ContentType="application/vnd.ms-powerpoint.comments+xml"/>
  <Override PartName="/ppt/notesSlides/notesSlide12.xml" ContentType="application/vnd.openxmlformats-officedocument.presentationml.notesSlide+xml"/>
  <Override PartName="/ppt/comments/modernComment_7FFE64A6_AC22B3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E64B2_117E6FB9.xml" ContentType="application/vnd.ms-powerpoint.comments+xml"/>
  <Override PartName="/ppt/notesSlides/notesSlide15.xml" ContentType="application/vnd.openxmlformats-officedocument.presentationml.notesSlide+xml"/>
  <Override PartName="/ppt/comments/modernComment_7FFE64D0_75B516CE.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E649D_5B0F5268.xml" ContentType="application/vnd.ms-powerpoint.comments+xml"/>
  <Override PartName="/ppt/notesSlides/notesSlide19.xml" ContentType="application/vnd.openxmlformats-officedocument.presentationml.notesSlide+xml"/>
  <Override PartName="/ppt/comments/modernComment_7FFE64C4_10A80CC4.xml" ContentType="application/vnd.ms-powerpoint.comments+xml"/>
  <Override PartName="/ppt/notesSlides/notesSlide20.xml" ContentType="application/vnd.openxmlformats-officedocument.presentationml.notesSlide+xml"/>
  <Override PartName="/ppt/comments/modernComment_7FFE64C5_D75D10F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omments/modernComment_7FFE64C6_6FF6341F.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omments/modernComment_7FFE64A1_F152D0BC.xml" ContentType="application/vnd.ms-powerpoint.comments+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comments/modernComment_7FFE64B8_6521E12A.xml" ContentType="application/vnd.ms-powerpoint.comments+xml"/>
  <Override PartName="/ppt/notesSlides/notesSlide25.xml" ContentType="application/vnd.openxmlformats-officedocument.presentationml.notesSlide+xml"/>
  <Override PartName="/ppt/comments/modernComment_7FFE64A9_E94518EB.xml" ContentType="application/vnd.ms-powerpoint.comments+xml"/>
  <Override PartName="/ppt/notesSlides/notesSlide26.xml" ContentType="application/vnd.openxmlformats-officedocument.presentationml.notesSlide+xml"/>
  <Override PartName="/ppt/comments/modernComment_7FFE64B1_5096DF43.xml" ContentType="application/vnd.ms-powerpoint.comments+xml"/>
  <Override PartName="/ppt/notesSlides/notesSlide27.xml" ContentType="application/vnd.openxmlformats-officedocument.presentationml.notesSlide+xml"/>
  <Override PartName="/ppt/comments/modernComment_7FFE64AF_37AEE99D.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7FFE6489_B136E894.xml" ContentType="application/vnd.ms-powerpoint.comments+xml"/>
  <Override PartName="/ppt/notesSlides/notesSlide30.xml" ContentType="application/vnd.openxmlformats-officedocument.presentationml.notesSlide+xml"/>
  <Override PartName="/ppt/comments/modernComment_7FFE64D4_4ECB69DD.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5"/>
    <p:sldMasterId id="2147483696" r:id="rId6"/>
  </p:sldMasterIdLst>
  <p:notesMasterIdLst>
    <p:notesMasterId r:id="rId44"/>
  </p:notesMasterIdLst>
  <p:handoutMasterIdLst>
    <p:handoutMasterId r:id="rId45"/>
  </p:handoutMasterIdLst>
  <p:sldIdLst>
    <p:sldId id="268" r:id="rId7"/>
    <p:sldId id="671" r:id="rId8"/>
    <p:sldId id="3511" r:id="rId9"/>
    <p:sldId id="3280" r:id="rId10"/>
    <p:sldId id="672" r:id="rId11"/>
    <p:sldId id="675" r:id="rId12"/>
    <p:sldId id="3279" r:id="rId13"/>
    <p:sldId id="3272" r:id="rId14"/>
    <p:sldId id="3281" r:id="rId15"/>
    <p:sldId id="262" r:id="rId16"/>
    <p:sldId id="263" r:id="rId17"/>
    <p:sldId id="1547" r:id="rId18"/>
    <p:sldId id="2147378336" r:id="rId19"/>
    <p:sldId id="2147378275" r:id="rId20"/>
    <p:sldId id="2147378332" r:id="rId21"/>
    <p:sldId id="2147378343" r:id="rId22"/>
    <p:sldId id="2147378342" r:id="rId23"/>
    <p:sldId id="2147378361" r:id="rId24"/>
    <p:sldId id="2147378354" r:id="rId25"/>
    <p:sldId id="2147378384" r:id="rId26"/>
    <p:sldId id="2147378379" r:id="rId27"/>
    <p:sldId id="2147378348" r:id="rId28"/>
    <p:sldId id="2147378333" r:id="rId29"/>
    <p:sldId id="2147378372" r:id="rId30"/>
    <p:sldId id="2147378373" r:id="rId31"/>
    <p:sldId id="2147378374" r:id="rId32"/>
    <p:sldId id="2147378337" r:id="rId33"/>
    <p:sldId id="2147378302" r:id="rId34"/>
    <p:sldId id="2147378360" r:id="rId35"/>
    <p:sldId id="2147378345" r:id="rId36"/>
    <p:sldId id="2147378353" r:id="rId37"/>
    <p:sldId id="2147378351" r:id="rId38"/>
    <p:sldId id="2147378385" r:id="rId39"/>
    <p:sldId id="2147378313" r:id="rId40"/>
    <p:sldId id="2147378388" r:id="rId41"/>
    <p:sldId id="3502" r:id="rId42"/>
    <p:sldId id="3503"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C8DE33-1F0A-4D35-B7BB-F4EABE0B2A59}">
          <p14:sldIdLst>
            <p14:sldId id="268"/>
            <p14:sldId id="671"/>
            <p14:sldId id="3511"/>
            <p14:sldId id="3280"/>
            <p14:sldId id="672"/>
            <p14:sldId id="675"/>
            <p14:sldId id="3279"/>
            <p14:sldId id="3272"/>
            <p14:sldId id="3281"/>
            <p14:sldId id="262"/>
            <p14:sldId id="263"/>
            <p14:sldId id="1547"/>
            <p14:sldId id="2147378336"/>
          </p14:sldIdLst>
        </p14:section>
        <p14:section name="Uruguay Action Plan" id="{7B6CD528-39C7-4644-A4AA-40A9C3BEF0CA}">
          <p14:sldIdLst>
            <p14:sldId id="2147378275"/>
            <p14:sldId id="2147378332"/>
            <p14:sldId id="2147378343"/>
            <p14:sldId id="2147378342"/>
            <p14:sldId id="2147378361"/>
            <p14:sldId id="2147378354"/>
            <p14:sldId id="2147378384"/>
            <p14:sldId id="2147378379"/>
            <p14:sldId id="2147378348"/>
            <p14:sldId id="2147378333"/>
            <p14:sldId id="2147378372"/>
            <p14:sldId id="2147378373"/>
            <p14:sldId id="2147378374"/>
            <p14:sldId id="2147378337"/>
            <p14:sldId id="2147378302"/>
            <p14:sldId id="2147378360"/>
            <p14:sldId id="2147378345"/>
            <p14:sldId id="2147378353"/>
            <p14:sldId id="2147378351"/>
            <p14:sldId id="2147378385"/>
            <p14:sldId id="2147378313"/>
            <p14:sldId id="2147378388"/>
          </p14:sldIdLst>
        </p14:section>
        <p14:section name="Conclusion" id="{0577BDC9-D9BB-42BD-A3BA-DE393E18F450}">
          <p14:sldIdLst>
            <p14:sldId id="3502"/>
            <p14:sldId id="350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5E9F14-89CC-E8D3-D693-01B0ECFAFAF3}" name="Darrow, Holly" initials="DH" userId="S::hdarrow@nrel.gov::4c10883b-b849-4939-85bb-81d6c425bef0" providerId="AD"/>
  <p188:author id="{B7D7182B-CB20-C932-0EE1-AD9D3AB02E60}" name="Desai, Jal" initials="DJ" userId="S::jdesai@nrel.gov::a15f0fd2-aa10-4dee-a944-356df002ea64" providerId="AD"/>
  <p188:author id="{312BCE63-3C64-0668-0423-D0418E688A22}" name="Joshi, Prateek" initials="PJ" userId="S::pjoshi@nrel.gov::4b77384b-2894-4a39-a1ee-c40523452ff5" providerId="AD"/>
  <p188:author id="{787E5CB7-B435-A2B6-1141-060FDDAA4EEF}" name="Valentina Aguerre" initials="VA" userId="725df8590bdae194" providerId="Windows Live"/>
  <p188:author id="{197138BE-AE44-7E6D-B7BD-A6D80F84679F}" name="Natalia Casanova" initials="NC" userId="299b0a6fba905d53" providerId="Windows Live"/>
  <p188:author id="{110834D2-4471-C401-7215-C4491DA6BE31}" name="Breazeale, Dorothy &quot;Liz&quot;" initials="DB" userId="S::dbreazea@nrel.gov::a0f30b3b-1703-49bf-9679-db3aaee1e7b6" providerId="AD"/>
  <p188:author id="{E4B489E6-311B-9F1E-0A1F-5EF7DC5F76AF}" name="Mitchell-Lipton, Trevor" initials="TM" userId="S::tmitchel@nrel.gov::e6f7144e-d403-4a2d-95e4-7be9264e708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 id="1" name="Seo, Gabsu" initials="SG" lastIdx="1" clrIdx="1">
    <p:extLst>
      <p:ext uri="{19B8F6BF-5375-455C-9EA6-DF929625EA0E}">
        <p15:presenceInfo xmlns:p15="http://schemas.microsoft.com/office/powerpoint/2012/main" userId="S-1-5-21-2090949127-153249958-1489575960-953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74"/>
    <a:srgbClr val="00345C"/>
    <a:srgbClr val="4F81BD"/>
    <a:srgbClr val="22903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25347-E08E-48E2-8A50-9928D044DB8A}" v="22" dt="2024-12-17T00:00:50.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588" y="4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3"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Lipton, Trevor" userId="S::tmitchel@nrel.gov::e6f7144e-d403-4a2d-95e4-7be9264e7085" providerId="AD" clId="Web-{F219D344-2C03-4A43-2BBC-087B158C5BF2}"/>
    <pc:docChg chg="modSld">
      <pc:chgData name="Mitchell-Lipton, Trevor" userId="S::tmitchel@nrel.gov::e6f7144e-d403-4a2d-95e4-7be9264e7085" providerId="AD" clId="Web-{F219D344-2C03-4A43-2BBC-087B158C5BF2}" dt="2024-12-09T20:24:32.758" v="50" actId="20577"/>
      <pc:docMkLst>
        <pc:docMk/>
      </pc:docMkLst>
      <pc:sldChg chg="modSp">
        <pc:chgData name="Mitchell-Lipton, Trevor" userId="S::tmitchel@nrel.gov::e6f7144e-d403-4a2d-95e4-7be9264e7085" providerId="AD" clId="Web-{F219D344-2C03-4A43-2BBC-087B158C5BF2}" dt="2024-12-09T20:24:06.086" v="44" actId="20577"/>
        <pc:sldMkLst>
          <pc:docMk/>
          <pc:sldMk cId="3031107378" sldId="675"/>
        </pc:sldMkLst>
        <pc:spChg chg="mod">
          <ac:chgData name="Mitchell-Lipton, Trevor" userId="S::tmitchel@nrel.gov::e6f7144e-d403-4a2d-95e4-7be9264e7085" providerId="AD" clId="Web-{F219D344-2C03-4A43-2BBC-087B158C5BF2}" dt="2024-12-09T20:24:06.086" v="44" actId="20577"/>
          <ac:spMkLst>
            <pc:docMk/>
            <pc:sldMk cId="3031107378" sldId="675"/>
            <ac:spMk id="10" creationId="{139A22EB-1DD5-504D-87E9-C8185A4CAD61}"/>
          </ac:spMkLst>
        </pc:spChg>
      </pc:sldChg>
      <pc:sldChg chg="modSp">
        <pc:chgData name="Mitchell-Lipton, Trevor" userId="S::tmitchel@nrel.gov::e6f7144e-d403-4a2d-95e4-7be9264e7085" providerId="AD" clId="Web-{F219D344-2C03-4A43-2BBC-087B158C5BF2}" dt="2024-12-09T20:24:32.758" v="50" actId="20577"/>
        <pc:sldMkLst>
          <pc:docMk/>
          <pc:sldMk cId="2522891963" sldId="3281"/>
        </pc:sldMkLst>
        <pc:spChg chg="mod">
          <ac:chgData name="Mitchell-Lipton, Trevor" userId="S::tmitchel@nrel.gov::e6f7144e-d403-4a2d-95e4-7be9264e7085" providerId="AD" clId="Web-{F219D344-2C03-4A43-2BBC-087B158C5BF2}" dt="2024-12-09T20:24:32.758" v="50" actId="20577"/>
          <ac:spMkLst>
            <pc:docMk/>
            <pc:sldMk cId="2522891963" sldId="3281"/>
            <ac:spMk id="4" creationId="{196DFB04-703F-BE35-8BEE-2F9B21129410}"/>
          </ac:spMkLst>
        </pc:spChg>
      </pc:sldChg>
    </pc:docChg>
  </pc:docChgLst>
  <pc:docChgLst>
    <pc:chgData name="Mitchell-Lipton, Trevor" userId="e6f7144e-d403-4a2d-95e4-7be9264e7085" providerId="ADAL" clId="{39625347-E08E-48E2-8A50-9928D044DB8A}"/>
    <pc:docChg chg="undo custSel delSld modSld modMainMaster delSection modSection">
      <pc:chgData name="Mitchell-Lipton, Trevor" userId="e6f7144e-d403-4a2d-95e4-7be9264e7085" providerId="ADAL" clId="{39625347-E08E-48E2-8A50-9928D044DB8A}" dt="2024-12-18T13:41:28.276" v="371" actId="47"/>
      <pc:docMkLst>
        <pc:docMk/>
      </pc:docMkLst>
      <pc:sldChg chg="modSp mod">
        <pc:chgData name="Mitchell-Lipton, Trevor" userId="e6f7144e-d403-4a2d-95e4-7be9264e7085" providerId="ADAL" clId="{39625347-E08E-48E2-8A50-9928D044DB8A}" dt="2024-12-16T23:46:42.721" v="113" actId="20577"/>
        <pc:sldMkLst>
          <pc:docMk/>
          <pc:sldMk cId="2108375565" sldId="671"/>
        </pc:sldMkLst>
        <pc:spChg chg="mod">
          <ac:chgData name="Mitchell-Lipton, Trevor" userId="e6f7144e-d403-4a2d-95e4-7be9264e7085" providerId="ADAL" clId="{39625347-E08E-48E2-8A50-9928D044DB8A}" dt="2024-12-16T23:46:42.721" v="113" actId="20577"/>
          <ac:spMkLst>
            <pc:docMk/>
            <pc:sldMk cId="2108375565" sldId="671"/>
            <ac:spMk id="5" creationId="{61171B64-6480-333C-E54A-6CD7AB00A973}"/>
          </ac:spMkLst>
        </pc:spChg>
      </pc:sldChg>
      <pc:sldChg chg="addSp modSp mod">
        <pc:chgData name="Mitchell-Lipton, Trevor" userId="e6f7144e-d403-4a2d-95e4-7be9264e7085" providerId="ADAL" clId="{39625347-E08E-48E2-8A50-9928D044DB8A}" dt="2024-12-16T23:54:21.017" v="336" actId="1076"/>
        <pc:sldMkLst>
          <pc:docMk/>
          <pc:sldMk cId="4133524980" sldId="672"/>
        </pc:sldMkLst>
        <pc:spChg chg="mod">
          <ac:chgData name="Mitchell-Lipton, Trevor" userId="e6f7144e-d403-4a2d-95e4-7be9264e7085" providerId="ADAL" clId="{39625347-E08E-48E2-8A50-9928D044DB8A}" dt="2024-12-16T23:47:48.282" v="201" actId="14100"/>
          <ac:spMkLst>
            <pc:docMk/>
            <pc:sldMk cId="4133524980" sldId="672"/>
            <ac:spMk id="7" creationId="{C974C0D6-3432-4163-793B-1C589D52DE69}"/>
          </ac:spMkLst>
        </pc:spChg>
        <pc:spChg chg="mod">
          <ac:chgData name="Mitchell-Lipton, Trevor" userId="e6f7144e-d403-4a2d-95e4-7be9264e7085" providerId="ADAL" clId="{39625347-E08E-48E2-8A50-9928D044DB8A}" dt="2024-12-16T23:45:42.886" v="90" actId="14100"/>
          <ac:spMkLst>
            <pc:docMk/>
            <pc:sldMk cId="4133524980" sldId="672"/>
            <ac:spMk id="11" creationId="{41FC9B2F-8C9C-89F4-7981-217F15DB43D0}"/>
          </ac:spMkLst>
        </pc:spChg>
        <pc:spChg chg="mod">
          <ac:chgData name="Mitchell-Lipton, Trevor" userId="e6f7144e-d403-4a2d-95e4-7be9264e7085" providerId="ADAL" clId="{39625347-E08E-48E2-8A50-9928D044DB8A}" dt="2024-12-16T23:46:34.896" v="112" actId="113"/>
          <ac:spMkLst>
            <pc:docMk/>
            <pc:sldMk cId="4133524980" sldId="672"/>
            <ac:spMk id="12" creationId="{06FD3A35-5382-E9FB-EF43-88A8C7A600B6}"/>
          </ac:spMkLst>
        </pc:spChg>
        <pc:spChg chg="mod">
          <ac:chgData name="Mitchell-Lipton, Trevor" userId="e6f7144e-d403-4a2d-95e4-7be9264e7085" providerId="ADAL" clId="{39625347-E08E-48E2-8A50-9928D044DB8A}" dt="2024-12-16T23:45:49.965" v="97" actId="20577"/>
          <ac:spMkLst>
            <pc:docMk/>
            <pc:sldMk cId="4133524980" sldId="672"/>
            <ac:spMk id="19" creationId="{4BEE05CD-BE21-365D-874D-889FE5DF6EED}"/>
          </ac:spMkLst>
        </pc:spChg>
        <pc:spChg chg="mod">
          <ac:chgData name="Mitchell-Lipton, Trevor" userId="e6f7144e-d403-4a2d-95e4-7be9264e7085" providerId="ADAL" clId="{39625347-E08E-48E2-8A50-9928D044DB8A}" dt="2024-12-16T23:49:32.428" v="316" actId="14100"/>
          <ac:spMkLst>
            <pc:docMk/>
            <pc:sldMk cId="4133524980" sldId="672"/>
            <ac:spMk id="28" creationId="{72A318DC-DBCB-05B5-303A-E7857BC4C6D4}"/>
          </ac:spMkLst>
        </pc:spChg>
        <pc:spChg chg="mod">
          <ac:chgData name="Mitchell-Lipton, Trevor" userId="e6f7144e-d403-4a2d-95e4-7be9264e7085" providerId="ADAL" clId="{39625347-E08E-48E2-8A50-9928D044DB8A}" dt="2024-12-16T23:49:08.623" v="265" actId="255"/>
          <ac:spMkLst>
            <pc:docMk/>
            <pc:sldMk cId="4133524980" sldId="672"/>
            <ac:spMk id="29" creationId="{8021188B-2533-D0BF-BE25-E26BFB9B5077}"/>
          </ac:spMkLst>
        </pc:spChg>
        <pc:picChg chg="add mod">
          <ac:chgData name="Mitchell-Lipton, Trevor" userId="e6f7144e-d403-4a2d-95e4-7be9264e7085" providerId="ADAL" clId="{39625347-E08E-48E2-8A50-9928D044DB8A}" dt="2024-12-16T23:54:21.017" v="336" actId="1076"/>
          <ac:picMkLst>
            <pc:docMk/>
            <pc:sldMk cId="4133524980" sldId="672"/>
            <ac:picMk id="3" creationId="{C480780E-2534-6758-6FEF-A73124639FB5}"/>
          </ac:picMkLst>
        </pc:picChg>
        <pc:picChg chg="add mod">
          <ac:chgData name="Mitchell-Lipton, Trevor" userId="e6f7144e-d403-4a2d-95e4-7be9264e7085" providerId="ADAL" clId="{39625347-E08E-48E2-8A50-9928D044DB8A}" dt="2024-12-16T23:54:13.487" v="334" actId="1076"/>
          <ac:picMkLst>
            <pc:docMk/>
            <pc:sldMk cId="4133524980" sldId="672"/>
            <ac:picMk id="1026" creationId="{5089181E-EE80-7827-FC35-CC2ADF4C5348}"/>
          </ac:picMkLst>
        </pc:picChg>
        <pc:picChg chg="add mod">
          <ac:chgData name="Mitchell-Lipton, Trevor" userId="e6f7144e-d403-4a2d-95e4-7be9264e7085" providerId="ADAL" clId="{39625347-E08E-48E2-8A50-9928D044DB8A}" dt="2024-12-16T23:53:56.646" v="328" actId="1076"/>
          <ac:picMkLst>
            <pc:docMk/>
            <pc:sldMk cId="4133524980" sldId="672"/>
            <ac:picMk id="1028" creationId="{7D8613A7-4438-AFAB-7B50-42104C3703FB}"/>
          </ac:picMkLst>
        </pc:picChg>
      </pc:sldChg>
      <pc:sldChg chg="modSp mod">
        <pc:chgData name="Mitchell-Lipton, Trevor" userId="e6f7144e-d403-4a2d-95e4-7be9264e7085" providerId="ADAL" clId="{39625347-E08E-48E2-8A50-9928D044DB8A}" dt="2024-12-16T23:57:40.450" v="337" actId="20577"/>
        <pc:sldMkLst>
          <pc:docMk/>
          <pc:sldMk cId="3031107378" sldId="675"/>
        </pc:sldMkLst>
        <pc:spChg chg="mod">
          <ac:chgData name="Mitchell-Lipton, Trevor" userId="e6f7144e-d403-4a2d-95e4-7be9264e7085" providerId="ADAL" clId="{39625347-E08E-48E2-8A50-9928D044DB8A}" dt="2024-12-16T23:57:40.450" v="337" actId="20577"/>
          <ac:spMkLst>
            <pc:docMk/>
            <pc:sldMk cId="3031107378" sldId="675"/>
            <ac:spMk id="10" creationId="{139A22EB-1DD5-504D-87E9-C8185A4CAD61}"/>
          </ac:spMkLst>
        </pc:spChg>
      </pc:sldChg>
      <pc:sldChg chg="addSp delSp modSp mod modClrScheme chgLayout">
        <pc:chgData name="Mitchell-Lipton, Trevor" userId="e6f7144e-d403-4a2d-95e4-7be9264e7085" providerId="ADAL" clId="{39625347-E08E-48E2-8A50-9928D044DB8A}" dt="2024-12-17T00:02:02.040" v="360" actId="478"/>
        <pc:sldMkLst>
          <pc:docMk/>
          <pc:sldMk cId="1961811234" sldId="1547"/>
        </pc:sldMkLst>
        <pc:spChg chg="add del mod ord">
          <ac:chgData name="Mitchell-Lipton, Trevor" userId="e6f7144e-d403-4a2d-95e4-7be9264e7085" providerId="ADAL" clId="{39625347-E08E-48E2-8A50-9928D044DB8A}" dt="2024-12-17T00:02:02.040" v="360" actId="478"/>
          <ac:spMkLst>
            <pc:docMk/>
            <pc:sldMk cId="1961811234" sldId="1547"/>
            <ac:spMk id="2" creationId="{60847C2D-F5EB-56C3-C9A4-BFEE409CF85C}"/>
          </ac:spMkLst>
        </pc:spChg>
        <pc:spChg chg="add del mod ord">
          <ac:chgData name="Mitchell-Lipton, Trevor" userId="e6f7144e-d403-4a2d-95e4-7be9264e7085" providerId="ADAL" clId="{39625347-E08E-48E2-8A50-9928D044DB8A}" dt="2024-12-17T00:02:00.216" v="359" actId="478"/>
          <ac:spMkLst>
            <pc:docMk/>
            <pc:sldMk cId="1961811234" sldId="1547"/>
            <ac:spMk id="5" creationId="{F496FB4A-40AB-F3D3-8975-6232B5FD0327}"/>
          </ac:spMkLst>
        </pc:spChg>
      </pc:sldChg>
      <pc:sldChg chg="modSp mod">
        <pc:chgData name="Mitchell-Lipton, Trevor" userId="e6f7144e-d403-4a2d-95e4-7be9264e7085" providerId="ADAL" clId="{39625347-E08E-48E2-8A50-9928D044DB8A}" dt="2024-12-16T23:44:49.007" v="69" actId="20577"/>
        <pc:sldMkLst>
          <pc:docMk/>
          <pc:sldMk cId="522153029" sldId="3280"/>
        </pc:sldMkLst>
        <pc:spChg chg="mod">
          <ac:chgData name="Mitchell-Lipton, Trevor" userId="e6f7144e-d403-4a2d-95e4-7be9264e7085" providerId="ADAL" clId="{39625347-E08E-48E2-8A50-9928D044DB8A}" dt="2024-12-16T23:44:49.007" v="69" actId="20577"/>
          <ac:spMkLst>
            <pc:docMk/>
            <pc:sldMk cId="522153029" sldId="3280"/>
            <ac:spMk id="3" creationId="{9CEF51B6-5B11-79B8-374B-4E15064E3AC7}"/>
          </ac:spMkLst>
        </pc:spChg>
      </pc:sldChg>
      <pc:sldChg chg="modSp mod">
        <pc:chgData name="Mitchell-Lipton, Trevor" userId="e6f7144e-d403-4a2d-95e4-7be9264e7085" providerId="ADAL" clId="{39625347-E08E-48E2-8A50-9928D044DB8A}" dt="2024-12-16T23:59:01.716" v="340" actId="20577"/>
        <pc:sldMkLst>
          <pc:docMk/>
          <pc:sldMk cId="2522891963" sldId="3281"/>
        </pc:sldMkLst>
        <pc:spChg chg="mod">
          <ac:chgData name="Mitchell-Lipton, Trevor" userId="e6f7144e-d403-4a2d-95e4-7be9264e7085" providerId="ADAL" clId="{39625347-E08E-48E2-8A50-9928D044DB8A}" dt="2024-12-16T23:59:01.716" v="340" actId="20577"/>
          <ac:spMkLst>
            <pc:docMk/>
            <pc:sldMk cId="2522891963" sldId="3281"/>
            <ac:spMk id="4" creationId="{196DFB04-703F-BE35-8BEE-2F9B21129410}"/>
          </ac:spMkLst>
        </pc:spChg>
      </pc:sldChg>
      <pc:sldChg chg="addSp delSp modSp mod modClrScheme chgLayout">
        <pc:chgData name="Mitchell-Lipton, Trevor" userId="e6f7144e-d403-4a2d-95e4-7be9264e7085" providerId="ADAL" clId="{39625347-E08E-48E2-8A50-9928D044DB8A}" dt="2024-12-17T00:02:13.074" v="363" actId="478"/>
        <pc:sldMkLst>
          <pc:docMk/>
          <pc:sldMk cId="1138829709" sldId="2147378336"/>
        </pc:sldMkLst>
        <pc:spChg chg="add del mod ord">
          <ac:chgData name="Mitchell-Lipton, Trevor" userId="e6f7144e-d403-4a2d-95e4-7be9264e7085" providerId="ADAL" clId="{39625347-E08E-48E2-8A50-9928D044DB8A}" dt="2024-12-17T00:02:13.074" v="363" actId="478"/>
          <ac:spMkLst>
            <pc:docMk/>
            <pc:sldMk cId="1138829709" sldId="2147378336"/>
            <ac:spMk id="2" creationId="{46F6EF0C-859B-007D-BDB9-ED1734FFDA09}"/>
          </ac:spMkLst>
        </pc:spChg>
        <pc:spChg chg="add del mod ord">
          <ac:chgData name="Mitchell-Lipton, Trevor" userId="e6f7144e-d403-4a2d-95e4-7be9264e7085" providerId="ADAL" clId="{39625347-E08E-48E2-8A50-9928D044DB8A}" dt="2024-12-17T00:02:11.441" v="362" actId="478"/>
          <ac:spMkLst>
            <pc:docMk/>
            <pc:sldMk cId="1138829709" sldId="2147378336"/>
            <ac:spMk id="3" creationId="{3FC442BF-6073-DD20-65E9-61355E3FA166}"/>
          </ac:spMkLst>
        </pc:spChg>
      </pc:sldChg>
      <pc:sldChg chg="del mod modShow">
        <pc:chgData name="Mitchell-Lipton, Trevor" userId="e6f7144e-d403-4a2d-95e4-7be9264e7085" providerId="ADAL" clId="{39625347-E08E-48E2-8A50-9928D044DB8A}" dt="2024-12-18T13:41:28.276" v="371" actId="47"/>
        <pc:sldMkLst>
          <pc:docMk/>
          <pc:sldMk cId="860151543" sldId="2147378352"/>
        </pc:sldMkLst>
      </pc:sldChg>
      <pc:sldChg chg="del mod modShow">
        <pc:chgData name="Mitchell-Lipton, Trevor" userId="e6f7144e-d403-4a2d-95e4-7be9264e7085" providerId="ADAL" clId="{39625347-E08E-48E2-8A50-9928D044DB8A}" dt="2024-12-18T13:41:28.276" v="371" actId="47"/>
        <pc:sldMkLst>
          <pc:docMk/>
          <pc:sldMk cId="4141292635" sldId="2147378370"/>
        </pc:sldMkLst>
      </pc:sldChg>
      <pc:sldChg chg="del mod modShow">
        <pc:chgData name="Mitchell-Lipton, Trevor" userId="e6f7144e-d403-4a2d-95e4-7be9264e7085" providerId="ADAL" clId="{39625347-E08E-48E2-8A50-9928D044DB8A}" dt="2024-12-18T13:41:28.276" v="371" actId="47"/>
        <pc:sldMkLst>
          <pc:docMk/>
          <pc:sldMk cId="94354070" sldId="2147378376"/>
        </pc:sldMkLst>
      </pc:sldChg>
      <pc:sldChg chg="del mod modShow">
        <pc:chgData name="Mitchell-Lipton, Trevor" userId="e6f7144e-d403-4a2d-95e4-7be9264e7085" providerId="ADAL" clId="{39625347-E08E-48E2-8A50-9928D044DB8A}" dt="2024-12-18T13:41:28.276" v="371" actId="47"/>
        <pc:sldMkLst>
          <pc:docMk/>
          <pc:sldMk cId="3599013399" sldId="2147378377"/>
        </pc:sldMkLst>
      </pc:sldChg>
      <pc:sldChg chg="del mod modShow">
        <pc:chgData name="Mitchell-Lipton, Trevor" userId="e6f7144e-d403-4a2d-95e4-7be9264e7085" providerId="ADAL" clId="{39625347-E08E-48E2-8A50-9928D044DB8A}" dt="2024-12-18T13:41:28.276" v="371" actId="47"/>
        <pc:sldMkLst>
          <pc:docMk/>
          <pc:sldMk cId="545546286" sldId="2147378387"/>
        </pc:sldMkLst>
      </pc:sldChg>
      <pc:sldChg chg="del mod modShow">
        <pc:chgData name="Mitchell-Lipton, Trevor" userId="e6f7144e-d403-4a2d-95e4-7be9264e7085" providerId="ADAL" clId="{39625347-E08E-48E2-8A50-9928D044DB8A}" dt="2024-12-18T13:41:28.276" v="371" actId="47"/>
        <pc:sldMkLst>
          <pc:docMk/>
          <pc:sldMk cId="3743472769" sldId="2147378389"/>
        </pc:sldMkLst>
      </pc:sldChg>
      <pc:sldChg chg="del mod modShow">
        <pc:chgData name="Mitchell-Lipton, Trevor" userId="e6f7144e-d403-4a2d-95e4-7be9264e7085" providerId="ADAL" clId="{39625347-E08E-48E2-8A50-9928D044DB8A}" dt="2024-12-18T13:41:28.276" v="371" actId="47"/>
        <pc:sldMkLst>
          <pc:docMk/>
          <pc:sldMk cId="2998771433" sldId="2147378390"/>
        </pc:sldMkLst>
      </pc:sldChg>
      <pc:sldMasterChg chg="modSldLayout">
        <pc:chgData name="Mitchell-Lipton, Trevor" userId="e6f7144e-d403-4a2d-95e4-7be9264e7085" providerId="ADAL" clId="{39625347-E08E-48E2-8A50-9928D044DB8A}" dt="2024-12-17T00:01:38.644" v="357" actId="1037"/>
        <pc:sldMasterMkLst>
          <pc:docMk/>
          <pc:sldMasterMk cId="2071999927" sldId="2147483677"/>
        </pc:sldMasterMkLst>
        <pc:sldLayoutChg chg="addSp modSp mod">
          <pc:chgData name="Mitchell-Lipton, Trevor" userId="e6f7144e-d403-4a2d-95e4-7be9264e7085" providerId="ADAL" clId="{39625347-E08E-48E2-8A50-9928D044DB8A}" dt="2024-12-17T00:01:38.644" v="357" actId="1037"/>
          <pc:sldLayoutMkLst>
            <pc:docMk/>
            <pc:sldMasterMk cId="2071999927" sldId="2147483677"/>
            <pc:sldLayoutMk cId="24583117" sldId="2147483693"/>
          </pc:sldLayoutMkLst>
          <pc:spChg chg="add mod">
            <ac:chgData name="Mitchell-Lipton, Trevor" userId="e6f7144e-d403-4a2d-95e4-7be9264e7085" providerId="ADAL" clId="{39625347-E08E-48E2-8A50-9928D044DB8A}" dt="2024-12-17T00:00:55.383" v="342" actId="1076"/>
            <ac:spMkLst>
              <pc:docMk/>
              <pc:sldMasterMk cId="2071999927" sldId="2147483677"/>
              <pc:sldLayoutMk cId="24583117" sldId="2147483693"/>
              <ac:spMk id="5" creationId="{3B02F3DA-C1CE-5693-6BB6-0ECCD52B0E2F}"/>
            </ac:spMkLst>
          </pc:spChg>
          <pc:spChg chg="mod">
            <ac:chgData name="Mitchell-Lipton, Trevor" userId="e6f7144e-d403-4a2d-95e4-7be9264e7085" providerId="ADAL" clId="{39625347-E08E-48E2-8A50-9928D044DB8A}" dt="2024-12-17T00:01:38.644" v="357" actId="1037"/>
            <ac:spMkLst>
              <pc:docMk/>
              <pc:sldMasterMk cId="2071999927" sldId="2147483677"/>
              <pc:sldLayoutMk cId="24583117" sldId="2147483693"/>
              <ac:spMk id="80"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reye\OneDrive\Documents\DNE\Presentaciones\2024%20CEM15\6.5%20Factor%20de%20emision%20CO2%20del%20SI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UY"/>
              <a:t>Electricity Exports and Imports </a:t>
            </a:r>
          </a:p>
          <a:p>
            <a:pPr>
              <a:defRPr/>
            </a:pPr>
            <a:r>
              <a:rPr lang="es-UY" sz="800"/>
              <a:t>(ktoe)</a:t>
            </a:r>
          </a:p>
          <a:p>
            <a:pPr>
              <a:defRPr/>
            </a:pPr>
            <a:r>
              <a:rPr lang="es-UY" sz="1050"/>
              <a:t>1965-2023</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1266806055636708"/>
          <c:y val="0.29954047911796577"/>
          <c:w val="0.8513285674221045"/>
          <c:h val="0.62171009376873609"/>
        </c:manualLayout>
      </c:layout>
      <c:areaChart>
        <c:grouping val="standard"/>
        <c:varyColors val="0"/>
        <c:ser>
          <c:idx val="0"/>
          <c:order val="0"/>
          <c:tx>
            <c:strRef>
              <c:f>Hoja1!$A$25</c:f>
              <c:strCache>
                <c:ptCount val="1"/>
                <c:pt idx="0">
                  <c:v>Imports</c:v>
                </c:pt>
              </c:strCache>
            </c:strRef>
          </c:tx>
          <c:spPr>
            <a:solidFill>
              <a:schemeClr val="bg2"/>
            </a:solidFill>
            <a:ln>
              <a:noFill/>
            </a:ln>
            <a:effectLst/>
          </c:spPr>
          <c:cat>
            <c:strRef>
              <c:f>Hoja1!$T$3:$BI$3</c:f>
              <c:strCache>
                <c:ptCount val="42"/>
                <c:pt idx="0">
                  <c:v>1965-82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pt idx="35">
                  <c:v>2017</c:v>
                </c:pt>
                <c:pt idx="36">
                  <c:v>2018</c:v>
                </c:pt>
                <c:pt idx="37">
                  <c:v>2019</c:v>
                </c:pt>
                <c:pt idx="38">
                  <c:v>2020</c:v>
                </c:pt>
                <c:pt idx="39">
                  <c:v>2021</c:v>
                </c:pt>
                <c:pt idx="40">
                  <c:v>2022</c:v>
                </c:pt>
                <c:pt idx="41">
                  <c:v>2023</c:v>
                </c:pt>
              </c:strCache>
            </c:strRef>
          </c:cat>
          <c:val>
            <c:numRef>
              <c:f>Hoja1!$T$25:$BI$25</c:f>
              <c:numCache>
                <c:formatCode>General</c:formatCode>
                <c:ptCount val="42"/>
                <c:pt idx="0">
                  <c:v>-2.0999999999999996</c:v>
                </c:pt>
                <c:pt idx="1">
                  <c:v>-1.4</c:v>
                </c:pt>
                <c:pt idx="2">
                  <c:v>-1</c:v>
                </c:pt>
                <c:pt idx="3">
                  <c:v>0</c:v>
                </c:pt>
                <c:pt idx="4">
                  <c:v>0</c:v>
                </c:pt>
                <c:pt idx="5">
                  <c:v>0</c:v>
                </c:pt>
                <c:pt idx="6">
                  <c:v>0</c:v>
                </c:pt>
                <c:pt idx="7">
                  <c:v>-2.4</c:v>
                </c:pt>
                <c:pt idx="8">
                  <c:v>-4.4000000000000004</c:v>
                </c:pt>
                <c:pt idx="9">
                  <c:v>0</c:v>
                </c:pt>
                <c:pt idx="10">
                  <c:v>-1</c:v>
                </c:pt>
                <c:pt idx="11">
                  <c:v>-1.3</c:v>
                </c:pt>
                <c:pt idx="12">
                  <c:v>-1.3</c:v>
                </c:pt>
                <c:pt idx="13">
                  <c:v>-16.2</c:v>
                </c:pt>
                <c:pt idx="14">
                  <c:v>-26.5</c:v>
                </c:pt>
                <c:pt idx="15">
                  <c:v>-23.3</c:v>
                </c:pt>
                <c:pt idx="16">
                  <c:v>-6.7</c:v>
                </c:pt>
                <c:pt idx="17">
                  <c:v>-60.9</c:v>
                </c:pt>
                <c:pt idx="18">
                  <c:v>-114.2</c:v>
                </c:pt>
                <c:pt idx="19">
                  <c:v>-10.6</c:v>
                </c:pt>
                <c:pt idx="20">
                  <c:v>-48.1</c:v>
                </c:pt>
                <c:pt idx="21">
                  <c:v>-37.299999999999997</c:v>
                </c:pt>
                <c:pt idx="22">
                  <c:v>-201.9</c:v>
                </c:pt>
                <c:pt idx="23">
                  <c:v>-136.30000000000001</c:v>
                </c:pt>
                <c:pt idx="24">
                  <c:v>-248.2</c:v>
                </c:pt>
                <c:pt idx="25">
                  <c:v>-67.8</c:v>
                </c:pt>
                <c:pt idx="26">
                  <c:v>-82.8</c:v>
                </c:pt>
                <c:pt idx="27">
                  <c:v>-126.3</c:v>
                </c:pt>
                <c:pt idx="28">
                  <c:v>-33.299999999999997</c:v>
                </c:pt>
                <c:pt idx="29">
                  <c:v>-41</c:v>
                </c:pt>
                <c:pt idx="30">
                  <c:v>-63.8</c:v>
                </c:pt>
                <c:pt idx="31">
                  <c:v>0</c:v>
                </c:pt>
                <c:pt idx="32">
                  <c:v>0</c:v>
                </c:pt>
                <c:pt idx="33">
                  <c:v>-0.2</c:v>
                </c:pt>
                <c:pt idx="34">
                  <c:v>-2.1</c:v>
                </c:pt>
                <c:pt idx="35">
                  <c:v>-0.3</c:v>
                </c:pt>
                <c:pt idx="36">
                  <c:v>-1.2</c:v>
                </c:pt>
                <c:pt idx="37">
                  <c:v>0</c:v>
                </c:pt>
                <c:pt idx="38">
                  <c:v>-44.2</c:v>
                </c:pt>
                <c:pt idx="39">
                  <c:v>-4.7</c:v>
                </c:pt>
                <c:pt idx="40">
                  <c:v>-7.2</c:v>
                </c:pt>
                <c:pt idx="41">
                  <c:v>-120.2</c:v>
                </c:pt>
              </c:numCache>
            </c:numRef>
          </c:val>
          <c:extLst>
            <c:ext xmlns:c16="http://schemas.microsoft.com/office/drawing/2014/chart" uri="{C3380CC4-5D6E-409C-BE32-E72D297353CC}">
              <c16:uniqueId val="{00000000-7A5B-4CA5-A7C7-4F4298A19E20}"/>
            </c:ext>
          </c:extLst>
        </c:ser>
        <c:ser>
          <c:idx val="1"/>
          <c:order val="1"/>
          <c:tx>
            <c:strRef>
              <c:f>Hoja1!$A$26</c:f>
              <c:strCache>
                <c:ptCount val="1"/>
                <c:pt idx="0">
                  <c:v>Exports</c:v>
                </c:pt>
              </c:strCache>
            </c:strRef>
          </c:tx>
          <c:spPr>
            <a:solidFill>
              <a:srgbClr val="B5DBDF"/>
            </a:solidFill>
            <a:ln>
              <a:noFill/>
            </a:ln>
            <a:effectLst/>
          </c:spPr>
          <c:cat>
            <c:strRef>
              <c:f>Hoja1!$T$3:$BI$3</c:f>
              <c:strCache>
                <c:ptCount val="42"/>
                <c:pt idx="0">
                  <c:v>1965-82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pt idx="35">
                  <c:v>2017</c:v>
                </c:pt>
                <c:pt idx="36">
                  <c:v>2018</c:v>
                </c:pt>
                <c:pt idx="37">
                  <c:v>2019</c:v>
                </c:pt>
                <c:pt idx="38">
                  <c:v>2020</c:v>
                </c:pt>
                <c:pt idx="39">
                  <c:v>2021</c:v>
                </c:pt>
                <c:pt idx="40">
                  <c:v>2022</c:v>
                </c:pt>
                <c:pt idx="41">
                  <c:v>2023</c:v>
                </c:pt>
              </c:strCache>
            </c:strRef>
          </c:cat>
          <c:val>
            <c:numRef>
              <c:f>Hoja1!$T$26:$BI$26</c:f>
              <c:numCache>
                <c:formatCode>General</c:formatCode>
                <c:ptCount val="42"/>
                <c:pt idx="0" formatCode="0.00">
                  <c:v>3.7500000000000006E-2</c:v>
                </c:pt>
                <c:pt idx="1">
                  <c:v>46.7</c:v>
                </c:pt>
                <c:pt idx="2">
                  <c:v>36.700000000000003</c:v>
                </c:pt>
                <c:pt idx="3">
                  <c:v>11.8</c:v>
                </c:pt>
                <c:pt idx="4">
                  <c:v>79</c:v>
                </c:pt>
                <c:pt idx="5">
                  <c:v>44.4</c:v>
                </c:pt>
                <c:pt idx="6">
                  <c:v>55.2</c:v>
                </c:pt>
                <c:pt idx="7">
                  <c:v>1.8</c:v>
                </c:pt>
                <c:pt idx="8">
                  <c:v>63</c:v>
                </c:pt>
                <c:pt idx="9">
                  <c:v>66.8</c:v>
                </c:pt>
                <c:pt idx="10">
                  <c:v>218.5</c:v>
                </c:pt>
                <c:pt idx="11">
                  <c:v>123.7</c:v>
                </c:pt>
                <c:pt idx="12">
                  <c:v>76.099999999999994</c:v>
                </c:pt>
                <c:pt idx="13">
                  <c:v>20</c:v>
                </c:pt>
                <c:pt idx="14">
                  <c:v>29.5</c:v>
                </c:pt>
                <c:pt idx="15">
                  <c:v>35.700000000000003</c:v>
                </c:pt>
                <c:pt idx="16">
                  <c:v>192.1</c:v>
                </c:pt>
                <c:pt idx="17">
                  <c:v>15.9</c:v>
                </c:pt>
                <c:pt idx="18">
                  <c:v>81</c:v>
                </c:pt>
                <c:pt idx="19">
                  <c:v>118.4</c:v>
                </c:pt>
                <c:pt idx="20">
                  <c:v>196.7</c:v>
                </c:pt>
                <c:pt idx="21">
                  <c:v>97.9</c:v>
                </c:pt>
                <c:pt idx="22">
                  <c:v>1.6</c:v>
                </c:pt>
                <c:pt idx="23">
                  <c:v>72.3</c:v>
                </c:pt>
                <c:pt idx="24">
                  <c:v>1.4</c:v>
                </c:pt>
                <c:pt idx="25">
                  <c:v>84</c:v>
                </c:pt>
                <c:pt idx="26">
                  <c:v>2.5</c:v>
                </c:pt>
                <c:pt idx="27">
                  <c:v>20.9</c:v>
                </c:pt>
                <c:pt idx="28">
                  <c:v>61.1</c:v>
                </c:pt>
                <c:pt idx="29">
                  <c:v>1.6</c:v>
                </c:pt>
                <c:pt idx="30">
                  <c:v>16.7</c:v>
                </c:pt>
                <c:pt idx="31">
                  <c:v>17.8</c:v>
                </c:pt>
                <c:pt idx="32">
                  <c:v>108.9</c:v>
                </c:pt>
                <c:pt idx="33">
                  <c:v>113.6</c:v>
                </c:pt>
                <c:pt idx="34">
                  <c:v>67</c:v>
                </c:pt>
                <c:pt idx="35">
                  <c:v>125.7</c:v>
                </c:pt>
                <c:pt idx="36">
                  <c:v>102.8</c:v>
                </c:pt>
                <c:pt idx="37">
                  <c:v>258.89999999999998</c:v>
                </c:pt>
                <c:pt idx="38">
                  <c:v>98.7</c:v>
                </c:pt>
                <c:pt idx="39">
                  <c:v>244.6</c:v>
                </c:pt>
                <c:pt idx="40">
                  <c:v>121.8</c:v>
                </c:pt>
                <c:pt idx="41">
                  <c:v>21</c:v>
                </c:pt>
              </c:numCache>
            </c:numRef>
          </c:val>
          <c:extLst>
            <c:ext xmlns:c16="http://schemas.microsoft.com/office/drawing/2014/chart" uri="{C3380CC4-5D6E-409C-BE32-E72D297353CC}">
              <c16:uniqueId val="{00000001-7A5B-4CA5-A7C7-4F4298A19E20}"/>
            </c:ext>
          </c:extLst>
        </c:ser>
        <c:dLbls>
          <c:showLegendKey val="0"/>
          <c:showVal val="0"/>
          <c:showCatName val="0"/>
          <c:showSerName val="0"/>
          <c:showPercent val="0"/>
          <c:showBubbleSize val="0"/>
        </c:dLbls>
        <c:axId val="-1959858208"/>
        <c:axId val="-1959864736"/>
      </c:areaChart>
      <c:catAx>
        <c:axId val="-19598582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959864736"/>
        <c:crosses val="autoZero"/>
        <c:auto val="1"/>
        <c:lblAlgn val="ctr"/>
        <c:lblOffset val="100"/>
        <c:noMultiLvlLbl val="0"/>
      </c:catAx>
      <c:valAx>
        <c:axId val="-195986473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959858208"/>
        <c:crosses val="autoZero"/>
        <c:crossBetween val="midCat"/>
      </c:valAx>
      <c:spPr>
        <a:noFill/>
        <a:ln>
          <a:noFill/>
        </a:ln>
        <a:effectLst/>
      </c:spPr>
    </c:plotArea>
    <c:legend>
      <c:legendPos val="t"/>
      <c:layout>
        <c:manualLayout>
          <c:xMode val="edge"/>
          <c:yMode val="edge"/>
          <c:x val="0.32076097406754872"/>
          <c:y val="0.2025860809816733"/>
          <c:w val="0.35316702428979641"/>
          <c:h val="0.1007126314071836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UY" sz="1400" b="1" i="0" u="none" strike="noStrike" kern="1200" spc="0" baseline="0">
                <a:solidFill>
                  <a:sysClr val="windowText" lastClr="000000">
                    <a:lumMod val="65000"/>
                    <a:lumOff val="35000"/>
                  </a:sysClr>
                </a:solidFill>
              </a:rPr>
              <a:t>CO</a:t>
            </a:r>
            <a:r>
              <a:rPr lang="es-UY" sz="1400" b="1" i="0" u="none" strike="noStrike" kern="1200" spc="0" baseline="-25000">
                <a:solidFill>
                  <a:sysClr val="windowText" lastClr="000000">
                    <a:lumMod val="65000"/>
                    <a:lumOff val="35000"/>
                  </a:sysClr>
                </a:solidFill>
              </a:rPr>
              <a:t>2</a:t>
            </a:r>
            <a:r>
              <a:rPr lang="es-UY" sz="1400" b="1" i="0" u="none" strike="noStrike" kern="1200" spc="0" baseline="0">
                <a:solidFill>
                  <a:sysClr val="windowText" lastClr="000000">
                    <a:lumMod val="65000"/>
                    <a:lumOff val="35000"/>
                  </a:sysClr>
                </a:solidFill>
              </a:rPr>
              <a:t> emission factor of the SIN</a:t>
            </a:r>
          </a:p>
          <a:p>
            <a:pPr>
              <a:defRPr/>
            </a:pPr>
            <a:r>
              <a:rPr lang="es-UY" sz="1400" b="1" i="0" u="none" strike="noStrike" kern="1200" spc="0" baseline="0">
                <a:solidFill>
                  <a:sysClr val="windowText" lastClr="000000">
                    <a:lumMod val="65000"/>
                    <a:lumOff val="35000"/>
                  </a:sysClr>
                </a:solidFill>
              </a:rPr>
              <a:t> </a:t>
            </a:r>
            <a:r>
              <a:rPr lang="es-UY" sz="900" b="1" i="0" u="none" strike="noStrike" kern="1200" spc="0" baseline="0">
                <a:solidFill>
                  <a:sysClr val="windowText" lastClr="000000">
                    <a:lumMod val="65000"/>
                    <a:lumOff val="35000"/>
                  </a:sysClr>
                </a:solidFill>
              </a:rPr>
              <a:t>(</a:t>
            </a:r>
            <a:r>
              <a:rPr lang="es-UY" sz="1600" b="1" i="0" u="none" strike="noStrike" kern="1200" spc="0" baseline="0">
                <a:solidFill>
                  <a:sysClr val="windowText" lastClr="000000">
                    <a:lumMod val="65000"/>
                    <a:lumOff val="35000"/>
                  </a:sysClr>
                </a:solidFill>
              </a:rPr>
              <a:t>t</a:t>
            </a:r>
            <a:r>
              <a:rPr lang="es-UY" sz="900" b="1" i="0" u="none" strike="noStrike" kern="1200" spc="0" baseline="0">
                <a:solidFill>
                  <a:sysClr val="windowText" lastClr="000000">
                    <a:lumMod val="65000"/>
                    <a:lumOff val="35000"/>
                  </a:sysClr>
                </a:solidFill>
              </a:rPr>
              <a:t> CO</a:t>
            </a:r>
            <a:r>
              <a:rPr lang="es-UY" sz="900" b="1" i="0" u="none" strike="noStrike" kern="1200" spc="0" baseline="30000">
                <a:solidFill>
                  <a:sysClr val="windowText" lastClr="000000">
                    <a:lumMod val="65000"/>
                    <a:lumOff val="35000"/>
                  </a:sysClr>
                </a:solidFill>
              </a:rPr>
              <a:t>2</a:t>
            </a:r>
            <a:r>
              <a:rPr lang="es-UY" sz="900" b="1" i="0" u="none" strike="noStrike" kern="1200" spc="0" baseline="0">
                <a:solidFill>
                  <a:sysClr val="windowText" lastClr="000000">
                    <a:lumMod val="65000"/>
                    <a:lumOff val="35000"/>
                  </a:sysClr>
                </a:solidFill>
              </a:rPr>
              <a:t>/GWh)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5">
                <a:lumMod val="60000"/>
                <a:lumOff val="40000"/>
              </a:schemeClr>
            </a:solidFill>
            <a:ln>
              <a:noFill/>
            </a:ln>
            <a:effectLst/>
            <a:scene3d>
              <a:camera prst="orthographicFront"/>
              <a:lightRig rig="threePt" dir="t"/>
            </a:scene3d>
            <a:sp3d>
              <a:bevelB w="146050" prst="artDeco"/>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62DC-44F5-B43E-536A5467C607}"/>
                </c:ext>
              </c:extLst>
            </c:dLbl>
            <c:dLbl>
              <c:idx val="4"/>
              <c:delete val="1"/>
              <c:extLst>
                <c:ext xmlns:c15="http://schemas.microsoft.com/office/drawing/2012/chart" uri="{CE6537A1-D6FC-4f65-9D91-7224C49458BB}"/>
                <c:ext xmlns:c16="http://schemas.microsoft.com/office/drawing/2014/chart" uri="{C3380CC4-5D6E-409C-BE32-E72D297353CC}">
                  <c16:uniqueId val="{00000001-62DC-44F5-B43E-536A5467C607}"/>
                </c:ext>
              </c:extLst>
            </c:dLbl>
            <c:dLbl>
              <c:idx val="6"/>
              <c:delete val="1"/>
              <c:extLst>
                <c:ext xmlns:c15="http://schemas.microsoft.com/office/drawing/2012/chart" uri="{CE6537A1-D6FC-4f65-9D91-7224C49458BB}"/>
                <c:ext xmlns:c16="http://schemas.microsoft.com/office/drawing/2014/chart" uri="{C3380CC4-5D6E-409C-BE32-E72D297353CC}">
                  <c16:uniqueId val="{00000002-62DC-44F5-B43E-536A5467C607}"/>
                </c:ext>
              </c:extLst>
            </c:dLbl>
            <c:dLbl>
              <c:idx val="8"/>
              <c:delete val="1"/>
              <c:extLst>
                <c:ext xmlns:c15="http://schemas.microsoft.com/office/drawing/2012/chart" uri="{CE6537A1-D6FC-4f65-9D91-7224C49458BB}"/>
                <c:ext xmlns:c16="http://schemas.microsoft.com/office/drawing/2014/chart" uri="{C3380CC4-5D6E-409C-BE32-E72D297353CC}">
                  <c16:uniqueId val="{00000003-62DC-44F5-B43E-536A5467C607}"/>
                </c:ext>
              </c:extLst>
            </c:dLbl>
            <c:dLbl>
              <c:idx val="10"/>
              <c:delete val="1"/>
              <c:extLst>
                <c:ext xmlns:c15="http://schemas.microsoft.com/office/drawing/2012/chart" uri="{CE6537A1-D6FC-4f65-9D91-7224C49458BB}"/>
                <c:ext xmlns:c16="http://schemas.microsoft.com/office/drawing/2014/chart" uri="{C3380CC4-5D6E-409C-BE32-E72D297353CC}">
                  <c16:uniqueId val="{00000004-62DC-44F5-B43E-536A5467C607}"/>
                </c:ext>
              </c:extLst>
            </c:dLbl>
            <c:dLbl>
              <c:idx val="12"/>
              <c:delete val="1"/>
              <c:extLst>
                <c:ext xmlns:c15="http://schemas.microsoft.com/office/drawing/2012/chart" uri="{CE6537A1-D6FC-4f65-9D91-7224C49458BB}"/>
                <c:ext xmlns:c16="http://schemas.microsoft.com/office/drawing/2014/chart" uri="{C3380CC4-5D6E-409C-BE32-E72D297353CC}">
                  <c16:uniqueId val="{00000005-62DC-44F5-B43E-536A5467C607}"/>
                </c:ext>
              </c:extLst>
            </c:dLbl>
            <c:dLbl>
              <c:idx val="14"/>
              <c:delete val="1"/>
              <c:extLst>
                <c:ext xmlns:c15="http://schemas.microsoft.com/office/drawing/2012/chart" uri="{CE6537A1-D6FC-4f65-9D91-7224C49458BB}"/>
                <c:ext xmlns:c16="http://schemas.microsoft.com/office/drawing/2014/chart" uri="{C3380CC4-5D6E-409C-BE32-E72D297353CC}">
                  <c16:uniqueId val="{00000006-62DC-44F5-B43E-536A5467C607}"/>
                </c:ext>
              </c:extLst>
            </c:dLbl>
            <c:dLbl>
              <c:idx val="16"/>
              <c:delete val="1"/>
              <c:extLst>
                <c:ext xmlns:c15="http://schemas.microsoft.com/office/drawing/2012/chart" uri="{CE6537A1-D6FC-4f65-9D91-7224C49458BB}"/>
                <c:ext xmlns:c16="http://schemas.microsoft.com/office/drawing/2014/chart" uri="{C3380CC4-5D6E-409C-BE32-E72D297353CC}">
                  <c16:uniqueId val="{00000007-62DC-44F5-B43E-536A5467C607}"/>
                </c:ext>
              </c:extLst>
            </c:dLbl>
            <c:dLbl>
              <c:idx val="18"/>
              <c:delete val="1"/>
              <c:extLst>
                <c:ext xmlns:c15="http://schemas.microsoft.com/office/drawing/2012/chart" uri="{CE6537A1-D6FC-4f65-9D91-7224C49458BB}"/>
                <c:ext xmlns:c16="http://schemas.microsoft.com/office/drawing/2014/chart" uri="{C3380CC4-5D6E-409C-BE32-E72D297353CC}">
                  <c16:uniqueId val="{00000008-62DC-44F5-B43E-536A5467C607}"/>
                </c:ext>
              </c:extLst>
            </c:dLbl>
            <c:dLbl>
              <c:idx val="20"/>
              <c:delete val="1"/>
              <c:extLst>
                <c:ext xmlns:c15="http://schemas.microsoft.com/office/drawing/2012/chart" uri="{CE6537A1-D6FC-4f65-9D91-7224C49458BB}"/>
                <c:ext xmlns:c16="http://schemas.microsoft.com/office/drawing/2014/chart" uri="{C3380CC4-5D6E-409C-BE32-E72D297353CC}">
                  <c16:uniqueId val="{00000009-62DC-44F5-B43E-536A5467C607}"/>
                </c:ext>
              </c:extLst>
            </c:dLbl>
            <c:dLbl>
              <c:idx val="22"/>
              <c:delete val="1"/>
              <c:extLst>
                <c:ext xmlns:c15="http://schemas.microsoft.com/office/drawing/2012/chart" uri="{CE6537A1-D6FC-4f65-9D91-7224C49458BB}"/>
                <c:ext xmlns:c16="http://schemas.microsoft.com/office/drawing/2014/chart" uri="{C3380CC4-5D6E-409C-BE32-E72D297353CC}">
                  <c16:uniqueId val="{0000000A-62DC-44F5-B43E-536A5467C607}"/>
                </c:ext>
              </c:extLst>
            </c:dLbl>
            <c:dLbl>
              <c:idx val="24"/>
              <c:delete val="1"/>
              <c:extLst>
                <c:ext xmlns:c15="http://schemas.microsoft.com/office/drawing/2012/chart" uri="{CE6537A1-D6FC-4f65-9D91-7224C49458BB}"/>
                <c:ext xmlns:c16="http://schemas.microsoft.com/office/drawing/2014/chart" uri="{C3380CC4-5D6E-409C-BE32-E72D297353CC}">
                  <c16:uniqueId val="{0000000B-62DC-44F5-B43E-536A5467C60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aux!$I$11:$AI$11</c:f>
              <c:strCache>
                <c:ptCount val="27"/>
                <c:pt idx="0">
                  <c:v>1965-69</c:v>
                </c:pt>
                <c:pt idx="1">
                  <c:v>1970-74</c:v>
                </c:pt>
                <c:pt idx="2">
                  <c:v>1975-79</c:v>
                </c:pt>
                <c:pt idx="3">
                  <c:v>1980-84</c:v>
                </c:pt>
                <c:pt idx="4">
                  <c:v>1985-89</c:v>
                </c:pt>
                <c:pt idx="5">
                  <c:v>1990-94</c:v>
                </c:pt>
                <c:pt idx="6">
                  <c:v>1995-99</c:v>
                </c:pt>
                <c:pt idx="7">
                  <c:v>2000-04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strCache>
            </c:strRef>
          </c:cat>
          <c:val>
            <c:numRef>
              <c:f>aux!$I$12:$AI$12</c:f>
              <c:numCache>
                <c:formatCode>0.0_)</c:formatCode>
                <c:ptCount val="27"/>
                <c:pt idx="0">
                  <c:v>406.70927665315298</c:v>
                </c:pt>
                <c:pt idx="1">
                  <c:v>381.45676722922224</c:v>
                </c:pt>
                <c:pt idx="2">
                  <c:v>406.99628112892577</c:v>
                </c:pt>
                <c:pt idx="3">
                  <c:v>150.25516527004902</c:v>
                </c:pt>
                <c:pt idx="4">
                  <c:v>123.43960810092062</c:v>
                </c:pt>
                <c:pt idx="5">
                  <c:v>69.670678660396405</c:v>
                </c:pt>
                <c:pt idx="6">
                  <c:v>87.89715441774247</c:v>
                </c:pt>
                <c:pt idx="7">
                  <c:v>43.385436125743887</c:v>
                </c:pt>
                <c:pt idx="8">
                  <c:v>104.08721820964524</c:v>
                </c:pt>
                <c:pt idx="9">
                  <c:v>304.15026628633018</c:v>
                </c:pt>
                <c:pt idx="10">
                  <c:v>107.05454875385337</c:v>
                </c:pt>
                <c:pt idx="11">
                  <c:v>334.70261697263328</c:v>
                </c:pt>
                <c:pt idx="12">
                  <c:v>285.00631619862014</c:v>
                </c:pt>
                <c:pt idx="13">
                  <c:v>88.108553269312793</c:v>
                </c:pt>
                <c:pt idx="14">
                  <c:v>214.43889616276402</c:v>
                </c:pt>
                <c:pt idx="15">
                  <c:v>300.79452609550555</c:v>
                </c:pt>
                <c:pt idx="16">
                  <c:v>135.06352367912598</c:v>
                </c:pt>
                <c:pt idx="17">
                  <c:v>46.451596179949249</c:v>
                </c:pt>
                <c:pt idx="18">
                  <c:v>57.741537760802423</c:v>
                </c:pt>
                <c:pt idx="19">
                  <c:v>27.76212870034826</c:v>
                </c:pt>
                <c:pt idx="20">
                  <c:v>14.065046770610797</c:v>
                </c:pt>
                <c:pt idx="21">
                  <c:v>24.10286648253318</c:v>
                </c:pt>
                <c:pt idx="22">
                  <c:v>12.556528285479414</c:v>
                </c:pt>
                <c:pt idx="23">
                  <c:v>44.67001719069664</c:v>
                </c:pt>
                <c:pt idx="24">
                  <c:v>100.76233263521929</c:v>
                </c:pt>
                <c:pt idx="25">
                  <c:v>60.139868634940733</c:v>
                </c:pt>
                <c:pt idx="26">
                  <c:v>55.998506827459224</c:v>
                </c:pt>
              </c:numCache>
            </c:numRef>
          </c:val>
          <c:extLst>
            <c:ext xmlns:c16="http://schemas.microsoft.com/office/drawing/2014/chart" uri="{C3380CC4-5D6E-409C-BE32-E72D297353CC}">
              <c16:uniqueId val="{0000000C-62DC-44F5-B43E-536A5467C607}"/>
            </c:ext>
          </c:extLst>
        </c:ser>
        <c:dLbls>
          <c:showLegendKey val="0"/>
          <c:showVal val="1"/>
          <c:showCatName val="0"/>
          <c:showSerName val="0"/>
          <c:showPercent val="0"/>
          <c:showBubbleSize val="0"/>
        </c:dLbls>
        <c:gapWidth val="150"/>
        <c:overlap val="-25"/>
        <c:axId val="-1959868544"/>
        <c:axId val="-1959872896"/>
      </c:barChart>
      <c:catAx>
        <c:axId val="-195986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9872896"/>
        <c:crosses val="autoZero"/>
        <c:auto val="1"/>
        <c:lblAlgn val="ctr"/>
        <c:lblOffset val="100"/>
        <c:noMultiLvlLbl val="0"/>
      </c:catAx>
      <c:valAx>
        <c:axId val="-1959872896"/>
        <c:scaling>
          <c:orientation val="minMax"/>
        </c:scaling>
        <c:delete val="1"/>
        <c:axPos val="l"/>
        <c:numFmt formatCode="0.0_)" sourceLinked="1"/>
        <c:majorTickMark val="none"/>
        <c:minorTickMark val="none"/>
        <c:tickLblPos val="nextTo"/>
        <c:crossAx val="-1959868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Real double-</a:t>
            </a:r>
            <a:r>
              <a:rPr lang="en-US" b="1" baseline="0"/>
              <a:t>time</a:t>
            </a:r>
            <a:r>
              <a:rPr lang="en-US" b="1"/>
              <a:t> residential rate index</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'pr ee con imp'!$AI$23</c:f>
              <c:strCache>
                <c:ptCount val="1"/>
                <c:pt idx="0">
                  <c:v>Real hourly tariff index</c:v>
                </c:pt>
              </c:strCache>
            </c:strRef>
          </c:tx>
          <c:spPr>
            <a:ln w="28575" cap="rnd">
              <a:solidFill>
                <a:schemeClr val="accent1"/>
              </a:solidFill>
              <a:round/>
            </a:ln>
            <a:effectLst/>
          </c:spPr>
          <c:marker>
            <c:symbol val="none"/>
          </c:marker>
          <c:cat>
            <c:numRef>
              <c:f>'pr ee con imp'!$AH$24:$AH$37</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'pr ee con imp'!$AI$24:$AI$37</c:f>
              <c:numCache>
                <c:formatCode>0</c:formatCode>
                <c:ptCount val="14"/>
                <c:pt idx="0">
                  <c:v>100</c:v>
                </c:pt>
                <c:pt idx="1">
                  <c:v>97.193420769876383</c:v>
                </c:pt>
                <c:pt idx="2">
                  <c:v>97.290398021032289</c:v>
                </c:pt>
                <c:pt idx="3">
                  <c:v>97.602699356031863</c:v>
                </c:pt>
                <c:pt idx="4">
                  <c:v>92.873457268072173</c:v>
                </c:pt>
                <c:pt idx="5">
                  <c:v>89.465931839461618</c:v>
                </c:pt>
                <c:pt idx="6">
                  <c:v>89.945734045478403</c:v>
                </c:pt>
                <c:pt idx="7">
                  <c:v>91.116738029363233</c:v>
                </c:pt>
                <c:pt idx="8">
                  <c:v>87.668045254371947</c:v>
                </c:pt>
                <c:pt idx="9">
                  <c:v>85.748898918589376</c:v>
                </c:pt>
                <c:pt idx="10">
                  <c:v>84.206232804680695</c:v>
                </c:pt>
                <c:pt idx="11">
                  <c:v>72.642270020738536</c:v>
                </c:pt>
                <c:pt idx="12">
                  <c:v>68.941304346363623</c:v>
                </c:pt>
                <c:pt idx="13">
                  <c:v>67.541441163967846</c:v>
                </c:pt>
              </c:numCache>
            </c:numRef>
          </c:val>
          <c:smooth val="0"/>
          <c:extLst>
            <c:ext xmlns:c16="http://schemas.microsoft.com/office/drawing/2014/chart" uri="{C3380CC4-5D6E-409C-BE32-E72D297353CC}">
              <c16:uniqueId val="{00000000-CE46-134D-B269-67A9C1505E41}"/>
            </c:ext>
          </c:extLst>
        </c:ser>
        <c:dLbls>
          <c:showLegendKey val="0"/>
          <c:showVal val="0"/>
          <c:showCatName val="0"/>
          <c:showSerName val="0"/>
          <c:showPercent val="0"/>
          <c:showBubbleSize val="0"/>
        </c:dLbls>
        <c:smooth val="0"/>
        <c:axId val="-1959870720"/>
        <c:axId val="-1959870176"/>
      </c:lineChart>
      <c:catAx>
        <c:axId val="-195987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9870176"/>
        <c:crosses val="autoZero"/>
        <c:auto val="1"/>
        <c:lblAlgn val="ctr"/>
        <c:lblOffset val="100"/>
        <c:noMultiLvlLbl val="0"/>
      </c:catAx>
      <c:valAx>
        <c:axId val="-1959870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9870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Share of multi-time rate</a:t>
            </a:r>
            <a:r>
              <a:rPr lang="en-US" baseline="0"/>
              <a:t> residential</a:t>
            </a:r>
            <a:r>
              <a:rPr lang="en-US"/>
              <a:t> customers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'[numero de clientes de energia electrica por tarifa.xls]nro clientes UTE'!$Y$114</c:f>
              <c:strCache>
                <c:ptCount val="1"/>
                <c:pt idx="0">
                  <c:v>Share residential multi time tariff customers</c:v>
                </c:pt>
              </c:strCache>
            </c:strRef>
          </c:tx>
          <c:spPr>
            <a:ln w="28575" cap="rnd">
              <a:solidFill>
                <a:schemeClr val="accent1"/>
              </a:solidFill>
              <a:round/>
            </a:ln>
            <a:effectLst/>
          </c:spPr>
          <c:marker>
            <c:symbol val="none"/>
          </c:marker>
          <c:cat>
            <c:numRef>
              <c:f>'[numero de clientes de energia electrica por tarifa.xls]nro clientes UTE'!$X$115:$X$128</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'[numero de clientes de energia electrica por tarifa.xls]nro clientes UTE'!$Y$115:$Y$128</c:f>
              <c:numCache>
                <c:formatCode>0%</c:formatCode>
                <c:ptCount val="14"/>
                <c:pt idx="0">
                  <c:v>2.5583803560325743E-2</c:v>
                </c:pt>
                <c:pt idx="1">
                  <c:v>3.0120437252320695E-2</c:v>
                </c:pt>
                <c:pt idx="2">
                  <c:v>3.4503221294505594E-2</c:v>
                </c:pt>
                <c:pt idx="3">
                  <c:v>3.750352530614532E-2</c:v>
                </c:pt>
                <c:pt idx="4">
                  <c:v>3.9277075801549509E-2</c:v>
                </c:pt>
                <c:pt idx="5">
                  <c:v>4.2947793321056631E-2</c:v>
                </c:pt>
                <c:pt idx="6">
                  <c:v>4.7861659357119973E-2</c:v>
                </c:pt>
                <c:pt idx="7">
                  <c:v>5.2310271699529974E-2</c:v>
                </c:pt>
                <c:pt idx="8">
                  <c:v>5.6272053747908952E-2</c:v>
                </c:pt>
                <c:pt idx="9">
                  <c:v>6.1475056480318119E-2</c:v>
                </c:pt>
                <c:pt idx="10">
                  <c:v>6.7435934918581839E-2</c:v>
                </c:pt>
                <c:pt idx="11">
                  <c:v>0.10675369713071343</c:v>
                </c:pt>
                <c:pt idx="12">
                  <c:v>0.14151550773850211</c:v>
                </c:pt>
                <c:pt idx="13">
                  <c:v>0.17389033049887526</c:v>
                </c:pt>
              </c:numCache>
            </c:numRef>
          </c:val>
          <c:smooth val="0"/>
          <c:extLst>
            <c:ext xmlns:c16="http://schemas.microsoft.com/office/drawing/2014/chart" uri="{C3380CC4-5D6E-409C-BE32-E72D297353CC}">
              <c16:uniqueId val="{00000000-4CCC-5D4B-B697-85BD2488C179}"/>
            </c:ext>
          </c:extLst>
        </c:ser>
        <c:dLbls>
          <c:showLegendKey val="0"/>
          <c:showVal val="0"/>
          <c:showCatName val="0"/>
          <c:showSerName val="0"/>
          <c:showPercent val="0"/>
          <c:showBubbleSize val="0"/>
        </c:dLbls>
        <c:smooth val="0"/>
        <c:axId val="-1959869632"/>
        <c:axId val="-1959865280"/>
      </c:lineChart>
      <c:catAx>
        <c:axId val="-195986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9865280"/>
        <c:crosses val="autoZero"/>
        <c:auto val="1"/>
        <c:lblAlgn val="ctr"/>
        <c:lblOffset val="100"/>
        <c:noMultiLvlLbl val="0"/>
      </c:catAx>
      <c:valAx>
        <c:axId val="-1959865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9869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E6489_B136E894.xml><?xml version="1.0" encoding="utf-8"?>
<p188:cmLst xmlns:a="http://schemas.openxmlformats.org/drawingml/2006/main" xmlns:r="http://schemas.openxmlformats.org/officeDocument/2006/relationships" xmlns:p188="http://schemas.microsoft.com/office/powerpoint/2018/8/main">
  <p188:cm id="{5A7C830A-F2A1-47BE-9595-5A88341E0B45}" authorId="{110834D2-4471-C401-7215-C4491DA6BE31}" status="resolved" created="2024-08-16T13:49:42.449">
    <ac:txMkLst xmlns:ac="http://schemas.microsoft.com/office/drawing/2013/main/command">
      <pc:docMk xmlns:pc="http://schemas.microsoft.com/office/powerpoint/2013/main/command"/>
      <pc:sldMk xmlns:pc="http://schemas.microsoft.com/office/powerpoint/2013/main/command" cId="2973165716" sldId="2147378313"/>
      <ac:spMk id="4" creationId="{00000000-0000-0000-0000-000000000000}"/>
      <ac:txMk cp="108" len="98">
        <ac:context len="230" hash="351300482"/>
      </ac:txMk>
    </ac:txMkLst>
    <p188:pos x="11848081" y="1428680"/>
    <p188:replyLst>
      <p188:reply id="{C07AD746-DE90-4556-B2D0-889CE58D2DCA}" authorId="{197138BE-AE44-7E6D-B7BD-A6D80F84679F}" created="2024-08-30T15:12:31.368">
        <p188:txBody>
          <a:bodyPr/>
          <a:lstStyle/>
          <a:p>
            <a:r>
              <a:rPr lang="es-ES"/>
              <a:t>Revised</a:t>
            </a:r>
          </a:p>
        </p188:txBody>
      </p188:reply>
    </p188:replyLst>
    <p188:txBody>
      <a:bodyPr/>
      <a:lstStyle/>
      <a:p>
        <a:r>
          <a:rPr lang="en-US"/>
          <a:t>Revised a bit for clarity</a:t>
        </a:r>
      </a:p>
    </p188:txBody>
  </p188:cm>
</p188:cmLst>
</file>

<file path=ppt/comments/modernComment_7FFE649C_93D7A01C.xml><?xml version="1.0" encoding="utf-8"?>
<p188:cmLst xmlns:a="http://schemas.openxmlformats.org/drawingml/2006/main" xmlns:r="http://schemas.openxmlformats.org/officeDocument/2006/relationships" xmlns:p188="http://schemas.microsoft.com/office/powerpoint/2018/8/main">
  <p188:cm id="{B060877F-EDC9-4521-A44C-86494D4C8602}" authorId="{110834D2-4471-C401-7215-C4491DA6BE31}" status="resolved" created="2024-08-16T12:37:02.534">
    <ac:txMkLst xmlns:ac="http://schemas.microsoft.com/office/drawing/2013/main/command">
      <pc:docMk xmlns:pc="http://schemas.microsoft.com/office/powerpoint/2013/main/command"/>
      <pc:sldMk xmlns:pc="http://schemas.microsoft.com/office/powerpoint/2013/main/command" cId="2480381980" sldId="2147378332"/>
      <ac:spMk id="6" creationId="{ED19CB37-8365-D58D-7DBE-1A4CDA6F29A0}"/>
      <ac:txMk cp="92" len="102">
        <ac:context len="967" hash="1016275886"/>
      </ac:txMk>
    </ac:txMkLst>
    <p188:pos x="6027852" y="572570"/>
    <p188:replyLst>
      <p188:reply id="{AD358B12-3FBF-44E7-A493-EA88B7C79D64}" authorId="{197138BE-AE44-7E6D-B7BD-A6D80F84679F}" created="2024-08-30T19:37:37.514">
        <p188:txBody>
          <a:bodyPr/>
          <a:lstStyle/>
          <a:p>
            <a:r>
              <a:rPr lang="es-ES"/>
              <a:t>I edited the sentence</a:t>
            </a:r>
          </a:p>
        </p188:txBody>
      </p188:reply>
    </p188:replyLst>
    <p188:txBody>
      <a:bodyPr/>
      <a:lstStyle/>
      <a:p>
        <a:r>
          <a:rPr lang="en-US"/>
          <a:t>I edited this sentence substantially for clarity and redundancy.</a:t>
        </a:r>
      </a:p>
    </p188:txBody>
  </p188:cm>
  <p188:cm id="{E37C320D-7489-42B0-9CB8-CE67CCE15780}" authorId="{110834D2-4471-C401-7215-C4491DA6BE31}" status="resolved" created="2024-08-16T12:38:24.148">
    <ac:txMkLst xmlns:ac="http://schemas.microsoft.com/office/drawing/2013/main/command">
      <pc:docMk xmlns:pc="http://schemas.microsoft.com/office/powerpoint/2013/main/command"/>
      <pc:sldMk xmlns:pc="http://schemas.microsoft.com/office/powerpoint/2013/main/command" cId="2480381980" sldId="2147378332"/>
      <ac:spMk id="6" creationId="{ED19CB37-8365-D58D-7DBE-1A4CDA6F29A0}"/>
      <ac:txMk cp="619" len="23">
        <ac:context len="967" hash="1016275886"/>
      </ac:txMk>
    </ac:txMkLst>
    <p188:pos x="8505238" y="2209984"/>
    <p188:replyLst>
      <p188:reply id="{1986DF11-FC75-4B66-939C-B1C8DDEDF9EE}" authorId="{197138BE-AE44-7E6D-B7BD-A6D80F84679F}" created="2024-08-30T19:38:42.484">
        <p188:txBody>
          <a:bodyPr/>
          <a:lstStyle/>
          <a:p>
            <a:r>
              <a:rPr lang="es-ES"/>
              <a:t>ok</a:t>
            </a:r>
          </a:p>
        </p188:txBody>
      </p188:reply>
    </p188:replyLst>
    <p188:txBody>
      <a:bodyPr/>
      <a:lstStyle/>
      <a:p>
        <a:r>
          <a:rPr lang="en-US"/>
          <a:t>So the bolded text can be read clearly, I’ve removed the shadowed effect from anywhere it was being used.</a:t>
        </a:r>
      </a:p>
    </p188:txBody>
  </p188:cm>
  <p188:cm id="{94914FA0-C199-4738-ADC7-59DFEDD7E90B}" authorId="{110834D2-4471-C401-7215-C4491DA6BE31}" status="resolved" created="2024-08-16T12:38:51.814">
    <ac:txMkLst xmlns:ac="http://schemas.microsoft.com/office/drawing/2013/main/command">
      <pc:docMk xmlns:pc="http://schemas.microsoft.com/office/powerpoint/2013/main/command"/>
      <pc:sldMk xmlns:pc="http://schemas.microsoft.com/office/powerpoint/2013/main/command" cId="2480381980" sldId="2147378332"/>
      <ac:spMk id="6" creationId="{ED19CB37-8365-D58D-7DBE-1A4CDA6F29A0}"/>
      <ac:txMk cp="686" len="100">
        <ac:context len="967" hash="1016275886"/>
      </ac:txMk>
    </ac:txMkLst>
    <p188:pos x="8749787" y="2486430"/>
    <p188:replyLst>
      <p188:reply id="{00D2EE1B-D7DC-41D1-9679-A3595CFC257B}" authorId="{197138BE-AE44-7E6D-B7BD-A6D80F84679F}" created="2024-08-30T19:39:28.517">
        <p188:txBody>
          <a:bodyPr/>
          <a:lstStyle/>
          <a:p>
            <a:r>
              <a:rPr lang="es-ES"/>
              <a:t>ok</a:t>
            </a:r>
          </a:p>
        </p188:txBody>
      </p188:reply>
    </p188:replyLst>
    <p188:txBody>
      <a:bodyPr/>
      <a:lstStyle/>
      <a:p>
        <a:r>
          <a:rPr lang="en-US"/>
          <a:t>Revised for clarity</a:t>
        </a:r>
      </a:p>
    </p188:txBody>
  </p188:cm>
  <p188:cm id="{37CF6AFE-8B60-4B8D-A13E-04E39F4956AB}" authorId="{110834D2-4471-C401-7215-C4491DA6BE31}" status="resolved" created="2024-08-16T14:13:56.094">
    <ac:txMkLst xmlns:ac="http://schemas.microsoft.com/office/drawing/2013/main/command">
      <pc:docMk xmlns:pc="http://schemas.microsoft.com/office/powerpoint/2013/main/command"/>
      <pc:sldMk xmlns:pc="http://schemas.microsoft.com/office/powerpoint/2013/main/command" cId="2480381980" sldId="2147378332"/>
      <ac:spMk id="6" creationId="{ED19CB37-8365-D58D-7DBE-1A4CDA6F29A0}"/>
      <ac:txMk cp="0" len="92">
        <ac:context len="967" hash="1016275886"/>
      </ac:txMk>
    </ac:txMkLst>
    <p188:pos x="8526503" y="296123"/>
    <p188:replyLst>
      <p188:reply id="{DB62AC86-A550-47CA-8E26-97824F39EEB3}" authorId="{197138BE-AE44-7E6D-B7BD-A6D80F84679F}" created="2024-08-30T19:29:40.812">
        <p188:txBody>
          <a:bodyPr/>
          <a:lstStyle/>
          <a:p>
            <a:r>
              <a:rPr lang="es-ES"/>
              <a:t>ok</a:t>
            </a:r>
          </a:p>
        </p188:txBody>
      </p188:reply>
    </p188:replyLst>
    <p188:txBody>
      <a:bodyPr/>
      <a:lstStyle/>
      <a:p>
        <a:r>
          <a:rPr lang="en-US"/>
          <a:t>Revised for clarity</a:t>
        </a:r>
      </a:p>
    </p188:txBody>
  </p188:cm>
</p188:cmLst>
</file>

<file path=ppt/comments/modernComment_7FFE649D_5B0F5268.xml><?xml version="1.0" encoding="utf-8"?>
<p188:cmLst xmlns:a="http://schemas.openxmlformats.org/drawingml/2006/main" xmlns:r="http://schemas.openxmlformats.org/officeDocument/2006/relationships" xmlns:p188="http://schemas.microsoft.com/office/powerpoint/2018/8/main">
  <p188:cm id="{6E48B0A7-96BD-46F2-AB7A-F7108E4523F1}" authorId="{110834D2-4471-C401-7215-C4491DA6BE31}" status="resolved" created="2024-08-16T12:39:48.460">
    <ac:deMkLst xmlns:ac="http://schemas.microsoft.com/office/drawing/2013/main/command">
      <pc:docMk xmlns:pc="http://schemas.microsoft.com/office/powerpoint/2013/main/command"/>
      <pc:sldMk xmlns:pc="http://schemas.microsoft.com/office/powerpoint/2013/main/command" cId="1527730792" sldId="2147378333"/>
      <ac:picMk id="24" creationId="{A45A8BBF-8C05-F853-329B-E2E92CB8850C}"/>
    </ac:deMkLst>
    <p188:replyLst>
      <p188:reply id="{8E1CD160-263B-44B4-A1C3-C750BC64C4A8}" authorId="{787E5CB7-B435-A2B6-1141-060FDDAA4EEF}" created="2024-08-30T13:13:26.621">
        <p188:txBody>
          <a:bodyPr/>
          <a:lstStyle/>
          <a:p>
            <a:r>
              <a:rPr lang="en-US"/>
              <a:t>https://www.gub.uy/ministerio-industria-energia-mineria/ben</a:t>
            </a:r>
          </a:p>
        </p188:txBody>
      </p188:reply>
      <p188:reply id="{AFA60845-8A25-4A55-A70D-CD3BABE8EAD4}" authorId="{787E5CB7-B435-A2B6-1141-060FDDAA4EEF}" created="2024-08-30T13:14:04.481">
        <p188:txBody>
          <a:bodyPr/>
          <a:lstStyle/>
          <a:p>
            <a:r>
              <a:rPr lang="en-US"/>
              <a:t>BEN: National Energy Balance</a:t>
            </a:r>
          </a:p>
        </p188:txBody>
      </p188:reply>
    </p188:replyLst>
    <p188:txBody>
      <a:bodyPr/>
      <a:lstStyle/>
      <a:p>
        <a:r>
          <a:rPr lang="en-US"/>
          <a:t>Source for this charts? Make sure to cite every image and figure you use that comes from another source.</a:t>
        </a:r>
      </a:p>
    </p188:txBody>
  </p188:cm>
  <p188:cm id="{309BAEA0-25B1-4E82-A1BD-C5DBD07039F0}" authorId="{110834D2-4471-C401-7215-C4491DA6BE31}" status="resolved" created="2024-08-16T12:42:02.982">
    <ac:deMkLst xmlns:ac="http://schemas.microsoft.com/office/drawing/2013/main/command">
      <pc:docMk xmlns:pc="http://schemas.microsoft.com/office/powerpoint/2013/main/command"/>
      <pc:sldMk xmlns:pc="http://schemas.microsoft.com/office/powerpoint/2013/main/command" cId="1527730792" sldId="2147378333"/>
      <ac:picMk id="22" creationId="{716584D1-25AA-3F60-204F-EA9F6C712493}"/>
    </ac:deMkLst>
    <p188:txBody>
      <a:bodyPr/>
      <a:lstStyle/>
      <a:p>
        <a:r>
          <a:rPr lang="en-US"/>
          <a:t>This image is a bit blurry.</a:t>
        </a:r>
      </a:p>
    </p188:txBody>
  </p188:cm>
  <p188:cm id="{047880D9-ABDB-4550-840A-9A0DBCF61B3F}" authorId="{110834D2-4471-C401-7215-C4491DA6BE31}" status="resolved" created="2024-08-16T14:14:46.296">
    <ac:txMkLst xmlns:ac="http://schemas.microsoft.com/office/drawing/2013/main/command">
      <pc:docMk xmlns:pc="http://schemas.microsoft.com/office/powerpoint/2013/main/command"/>
      <pc:sldMk xmlns:pc="http://schemas.microsoft.com/office/powerpoint/2013/main/command" cId="1527730792" sldId="2147378333"/>
      <ac:spMk id="3" creationId="{ED19CB37-8365-D58D-7DBE-1A4CDA6F29A0}"/>
      <ac:txMk cp="105" len="314">
        <ac:context len="422" hash="4123364034"/>
      </ac:txMk>
    </ac:txMkLst>
    <p188:pos x="6664881" y="1119750"/>
    <p188:txBody>
      <a:bodyPr/>
      <a:lstStyle/>
      <a:p>
        <a:r>
          <a:rPr lang="en-US"/>
          <a:t>Added bullets for clarity</a:t>
        </a:r>
      </a:p>
    </p188:txBody>
    <p188:extLst>
      <p:ext xmlns:p="http://schemas.openxmlformats.org/presentationml/2006/main" uri="{57CB4572-C831-44C2-8A1C-0ADB6CCDFE69}">
        <p223:reactions xmlns:p223="http://schemas.microsoft.com/office/powerpoint/2022/03/main">
          <p223:rxn type="👍">
            <p223:instance time="2024-08-30T19:39:37.205" authorId="{197138BE-AE44-7E6D-B7BD-A6D80F84679F}"/>
          </p223:rxn>
        </p223:reactions>
      </p:ext>
    </p188:extLst>
  </p188:cm>
</p188:cmLst>
</file>

<file path=ppt/comments/modernComment_7FFE64A1_F152D0BC.xml><?xml version="1.0" encoding="utf-8"?>
<p188:cmLst xmlns:a="http://schemas.openxmlformats.org/drawingml/2006/main" xmlns:r="http://schemas.openxmlformats.org/officeDocument/2006/relationships" xmlns:p188="http://schemas.microsoft.com/office/powerpoint/2018/8/main">
  <p188:cm id="{77833F15-8B1A-48C9-A6FD-323EAEDB6F61}" authorId="{110834D2-4471-C401-7215-C4491DA6BE31}" status="resolved" created="2024-08-16T12:50:58.766">
    <ac:txMkLst xmlns:ac="http://schemas.microsoft.com/office/drawing/2013/main/command">
      <pc:docMk xmlns:pc="http://schemas.microsoft.com/office/powerpoint/2013/main/command"/>
      <pc:sldMk xmlns:pc="http://schemas.microsoft.com/office/powerpoint/2013/main/command" cId="4048736444" sldId="2147378337"/>
      <ac:spMk id="6" creationId="{59488498-7240-97FD-66B7-CABD10B6BBB1}"/>
      <ac:txMk cp="315" len="107">
        <ac:context len="266" hash="126569739"/>
      </ac:txMk>
    </ac:txMkLst>
    <p188:pos x="4867567" y="2209698"/>
    <p188:replyLst>
      <p188:reply id="{2D64595E-B583-438F-97DE-28884B0459C2}" authorId="{787E5CB7-B435-A2B6-1141-060FDDAA4EEF}" created="2024-08-30T13:18:32.580">
        <p188:txBody>
          <a:bodyPr/>
          <a:lstStyle/>
          <a:p>
            <a:r>
              <a:rPr lang="en-US"/>
              <a:t>https://www.gub.uy/ministerio-industria-energia-mineria/ben</a:t>
            </a:r>
          </a:p>
        </p188:txBody>
      </p188:reply>
    </p188:replyLst>
    <p188:txBody>
      <a:bodyPr/>
      <a:lstStyle/>
      <a:p>
        <a:r>
          <a:rPr lang="en-US"/>
          <a:t>Source?</a:t>
        </a:r>
      </a:p>
    </p188:txBody>
  </p188:cm>
</p188:cmLst>
</file>

<file path=ppt/comments/modernComment_7FFE64A6_AC22B30.xml><?xml version="1.0" encoding="utf-8"?>
<p188:cmLst xmlns:a="http://schemas.openxmlformats.org/drawingml/2006/main" xmlns:r="http://schemas.openxmlformats.org/officeDocument/2006/relationships" xmlns:p188="http://schemas.microsoft.com/office/powerpoint/2018/8/main">
  <p188:cm id="{F59F1AFF-692F-4200-A807-7F39C8017B9C}" authorId="{787E5CB7-B435-A2B6-1141-060FDDAA4EEF}" status="resolved" created="2024-08-30T13:18:51.518">
    <pc:sldMkLst xmlns:pc="http://schemas.microsoft.com/office/powerpoint/2013/main/command">
      <pc:docMk/>
      <pc:sldMk cId="180497200" sldId="2147378342"/>
    </pc:sldMkLst>
    <p188:txBody>
      <a:bodyPr/>
      <a:lstStyle/>
      <a:p>
        <a:r>
          <a:rPr lang="en-US"/>
          <a:t>Source: https://www.eficienciaenergetica.gub.uy/plan-nacional-de-eficiencia-energetica</a:t>
        </a:r>
      </a:p>
    </p188:txBody>
  </p188:cm>
</p188:cmLst>
</file>

<file path=ppt/comments/modernComment_7FFE64A7_F1DA4365.xml><?xml version="1.0" encoding="utf-8"?>
<p188:cmLst xmlns:a="http://schemas.openxmlformats.org/drawingml/2006/main" xmlns:r="http://schemas.openxmlformats.org/officeDocument/2006/relationships" xmlns:p188="http://schemas.microsoft.com/office/powerpoint/2018/8/main">
  <p188:cm id="{1F3F84F7-26FA-47BD-A911-41FEEE3BB012}" authorId="{110834D2-4471-C401-7215-C4491DA6BE31}" status="resolved" created="2024-08-16T14:24:26.456">
    <ac:txMkLst xmlns:ac="http://schemas.microsoft.com/office/drawing/2013/main/command">
      <pc:docMk xmlns:pc="http://schemas.microsoft.com/office/powerpoint/2013/main/command"/>
      <pc:sldMk xmlns:pc="http://schemas.microsoft.com/office/powerpoint/2013/main/command" cId="4057613157" sldId="2147378343"/>
      <ac:spMk id="4" creationId="{60F361B0-A09E-4EDC-ECF6-EF42AE74F2FD}"/>
      <ac:txMk cp="0" len="63">
        <ac:context len="517" hash="2959556559"/>
      </ac:txMk>
    </ac:txMkLst>
    <p188:pos x="6177461" y="302525"/>
    <p188:txBody>
      <a:bodyPr/>
      <a:lstStyle/>
      <a:p>
        <a:r>
          <a:rPr lang="en-US"/>
          <a:t>Reworded a bit for clarity</a:t>
        </a:r>
      </a:p>
    </p188:txBody>
  </p188:cm>
</p188:cmLst>
</file>

<file path=ppt/comments/modernComment_7FFE64A9_E94518EB.xml><?xml version="1.0" encoding="utf-8"?>
<p188:cmLst xmlns:a="http://schemas.openxmlformats.org/drawingml/2006/main" xmlns:r="http://schemas.openxmlformats.org/officeDocument/2006/relationships" xmlns:p188="http://schemas.microsoft.com/office/powerpoint/2018/8/main">
  <p188:cm id="{2AAE174D-45F0-4EC4-9106-ED03BB399B28}" authorId="{110834D2-4471-C401-7215-C4491DA6BE31}" status="resolved" created="2024-08-16T13:02:55.648">
    <ac:txMkLst xmlns:ac="http://schemas.microsoft.com/office/drawing/2013/main/command">
      <pc:docMk xmlns:pc="http://schemas.microsoft.com/office/powerpoint/2013/main/command"/>
      <pc:sldMk xmlns:pc="http://schemas.microsoft.com/office/powerpoint/2013/main/command" cId="3913619691" sldId="2147378345"/>
      <ac:spMk id="8" creationId="{4DAD5076-22EA-1AA6-CD0E-A49DB2383350}"/>
      <ac:txMk cp="0" len="153">
        <ac:context len="343" hash="247362910"/>
      </ac:txMk>
    </ac:txMkLst>
    <p188:pos x="5626627" y="299346"/>
    <p188:replyLst>
      <p188:reply id="{65232D47-6B90-4C4A-BAE3-9AE60261765B}" authorId="{787E5CB7-B435-A2B6-1141-060FDDAA4EEF}" created="2024-08-30T13:24:01.352">
        <p188:txBody>
          <a:bodyPr/>
          <a:lstStyle/>
          <a:p>
            <a:r>
              <a:rPr lang="en-US"/>
              <a:t>https://visualizador.gobiernoabierto.gub.uy/visualizador/api/repos/%3Apublic%3Aorganismos%3Aambiente%3Avisualizador_inventario.wcdf/generatedContent</a:t>
            </a:r>
          </a:p>
        </p188:txBody>
      </p188:reply>
    </p188:replyLst>
    <p188:txBody>
      <a:bodyPr/>
      <a:lstStyle/>
      <a:p>
        <a:r>
          <a:rPr lang="en-US"/>
          <a:t>Source?</a:t>
        </a:r>
      </a:p>
    </p188:txBody>
  </p188:cm>
  <p188:cm id="{277CAABF-83A3-4E10-A09A-0ED1FF8FC831}" authorId="{110834D2-4471-C401-7215-C4491DA6BE31}" status="resolved" created="2024-08-16T14:48:28.875">
    <ac:txMkLst xmlns:ac="http://schemas.microsoft.com/office/drawing/2013/main/command">
      <pc:docMk xmlns:pc="http://schemas.microsoft.com/office/powerpoint/2013/main/command"/>
      <pc:sldMk xmlns:pc="http://schemas.microsoft.com/office/powerpoint/2013/main/command" cId="3913619691" sldId="2147378345"/>
      <ac:spMk id="8" creationId="{4DAD5076-22EA-1AA6-CD0E-A49DB2383350}"/>
      <ac:txMk cp="181" len="126">
        <ac:context len="343" hash="247362910"/>
      </ac:txMk>
    </ac:txMkLst>
    <p188:pos x="5626627" y="1394500"/>
    <p188:txBody>
      <a:bodyPr/>
      <a:lstStyle/>
      <a:p>
        <a:r>
          <a:rPr lang="en-US"/>
          <a:t>Reworded a bit for clarity and conciseness.</a:t>
        </a:r>
      </a:p>
    </p188:txBody>
  </p188:cm>
</p188:cmLst>
</file>

<file path=ppt/comments/modernComment_7FFE64AF_37AEE99D.xml><?xml version="1.0" encoding="utf-8"?>
<p188:cmLst xmlns:a="http://schemas.openxmlformats.org/drawingml/2006/main" xmlns:r="http://schemas.openxmlformats.org/officeDocument/2006/relationships" xmlns:p188="http://schemas.microsoft.com/office/powerpoint/2018/8/main">
  <p188:cm id="{B8AA44E8-16A2-49B4-9E2D-C073D3DEB09E}" authorId="{110834D2-4471-C401-7215-C4491DA6BE31}" status="resolved" created="2024-08-16T13:24:25.702">
    <ac:txMkLst xmlns:ac="http://schemas.microsoft.com/office/drawing/2013/main/command">
      <pc:docMk xmlns:pc="http://schemas.microsoft.com/office/powerpoint/2013/main/command"/>
      <pc:sldMk xmlns:pc="http://schemas.microsoft.com/office/powerpoint/2013/main/command" cId="934209949" sldId="2147378351"/>
      <ac:spMk id="6" creationId="{A93474E3-CF7C-E31B-D3D1-B05C19F7E780}"/>
      <ac:txMk cp="340" len="1">
        <ac:context len="579" hash="3410855074"/>
      </ac:txMk>
    </ac:txMkLst>
    <p188:pos x="5535862" y="1118330"/>
    <p188:replyLst>
      <p188:reply id="{125DC001-17DF-47BC-B877-48514742D8C0}" authorId="{787E5CB7-B435-A2B6-1141-060FDDAA4EEF}" created="2024-08-29T19:06:10.436">
        <p188:txBody>
          <a:bodyPr/>
          <a:lstStyle/>
          <a:p>
            <a:r>
              <a:rPr lang="en-US"/>
              <a:t>Suggestion: The first phase, aims to learn from the development of the first pilot projects, specifically the development of missing regulations, the planning of infrastructure to be developed, and the dialogue with the communities that will receive the projects</a:t>
            </a:r>
          </a:p>
        </p188:txBody>
      </p188:reply>
    </p188:replyLst>
    <p188:txBody>
      <a:bodyPr/>
      <a:lstStyle/>
      <a:p>
        <a:r>
          <a:rPr lang="en-US"/>
          <a:t>Recommend revising for clarity</a:t>
        </a:r>
      </a:p>
    </p188:txBody>
  </p188:cm>
</p188:cmLst>
</file>

<file path=ppt/comments/modernComment_7FFE64B1_5096DF43.xml><?xml version="1.0" encoding="utf-8"?>
<p188:cmLst xmlns:a="http://schemas.openxmlformats.org/drawingml/2006/main" xmlns:r="http://schemas.openxmlformats.org/officeDocument/2006/relationships" xmlns:p188="http://schemas.microsoft.com/office/powerpoint/2018/8/main">
  <p188:cm id="{22202FF0-A48D-4113-B5C9-EBC42BC7633F}" authorId="{110834D2-4471-C401-7215-C4491DA6BE31}" status="resolved" created="2024-08-16T13:22:21.442">
    <ac:txMkLst xmlns:ac="http://schemas.microsoft.com/office/drawing/2013/main/command">
      <pc:docMk xmlns:pc="http://schemas.microsoft.com/office/powerpoint/2013/main/command"/>
      <pc:sldMk xmlns:pc="http://schemas.microsoft.com/office/powerpoint/2013/main/command" cId="1352064835" sldId="2147378353"/>
      <ac:spMk id="4" creationId="{8F72F7E6-D566-1143-9B7E-863BC9E04B14}"/>
      <ac:txMk cp="104" len="13">
        <ac:context len="445" hash="1896318163"/>
      </ac:txMk>
    </ac:txMkLst>
    <p188:pos x="3309895" y="574258"/>
    <p188:txBody>
      <a:bodyPr/>
      <a:lstStyle/>
      <a:p>
        <a:r>
          <a:rPr lang="en-US"/>
          <a:t>I revised the wording here a bit to make this more active and clear.</a:t>
        </a:r>
      </a:p>
    </p188:txBody>
  </p188:cm>
</p188:cmLst>
</file>

<file path=ppt/comments/modernComment_7FFE64B2_117E6FB9.xml><?xml version="1.0" encoding="utf-8"?>
<p188:cmLst xmlns:a="http://schemas.openxmlformats.org/drawingml/2006/main" xmlns:r="http://schemas.openxmlformats.org/officeDocument/2006/relationships" xmlns:p188="http://schemas.microsoft.com/office/powerpoint/2018/8/main">
  <p188:cm id="{674DF163-C789-4EAA-9F99-55205F2A1034}" authorId="{110834D2-4471-C401-7215-C4491DA6BE31}" status="resolved" created="2024-08-16T13:14:23.407">
    <ac:txMkLst xmlns:ac="http://schemas.microsoft.com/office/drawing/2013/main/command">
      <pc:docMk xmlns:pc="http://schemas.microsoft.com/office/powerpoint/2013/main/command"/>
      <pc:sldMk xmlns:pc="http://schemas.microsoft.com/office/powerpoint/2013/main/command" cId="293498809" sldId="2147378354"/>
      <ac:spMk id="11" creationId="{00399D18-666A-7D08-5C5E-FCFC164F5490}"/>
      <ac:txMk cp="0" len="24">
        <ac:context len="33" hash="2555484294"/>
      </ac:txMk>
    </ac:txMkLst>
    <p188:pos x="4348659" y="298517"/>
    <p188:replyLst>
      <p188:reply id="{01673232-450C-45C2-BEAD-979FC400036B}" authorId="{197138BE-AE44-7E6D-B7BD-A6D80F84679F}" created="2024-08-30T20:05:15.923">
        <p188:txBody>
          <a:bodyPr/>
          <a:lstStyle/>
          <a:p>
            <a:r>
              <a:rPr lang="es-ES"/>
              <a:t>Fisrst box initiative has a broader scope, it includes electric mobility but also other actions. Shows that we work in colaborative manner with all incumbent institutions. 
Removed logos
We included some pictures because we were suggested to do so. If you believe it is better to remove them, it is ok for us.</a:t>
            </a:r>
          </a:p>
        </p188:txBody>
      </p188:reply>
    </p188:replyLst>
    <p188:txBody>
      <a:bodyPr/>
      <a:lstStyle/>
      <a:p>
        <a:r>
          <a:rPr lang="en-US"/>
          <a:t>This slide feels a bit confusing, because there’s so much going on visually—I’m especially confused by the two boxes in the first numbered item—is electric mobility part of this? Or its own category? I also recommend removing the logos for the different programs and some of the pictures as well.</a:t>
        </a:r>
      </a:p>
    </p188:txBody>
  </p188:cm>
  <p188:cm id="{3C684CC0-2604-487C-A87F-E85C0F47D2BD}" authorId="{110834D2-4471-C401-7215-C4491DA6BE31}" status="resolved" created="2024-08-16T13:15:26.853">
    <ac:txMkLst xmlns:ac="http://schemas.microsoft.com/office/drawing/2013/main/command">
      <pc:docMk xmlns:pc="http://schemas.microsoft.com/office/powerpoint/2013/main/command"/>
      <pc:sldMk xmlns:pc="http://schemas.microsoft.com/office/powerpoint/2013/main/command" cId="293498809" sldId="2147378354"/>
      <ac:spMk id="3" creationId="{00000000-0000-0000-0000-000000000000}"/>
      <ac:txMk cp="351" len="26">
        <ac:context len="556" hash="2128783344"/>
      </ac:txMk>
    </ac:txMkLst>
    <p188:pos x="2384840" y="4121607"/>
    <p188:replyLst>
      <p188:reply id="{E523183D-8102-477E-B5FE-7C2C3D73B84E}" authorId="{787E5CB7-B435-A2B6-1141-060FDDAA4EEF}" created="2024-08-29T18:55:21.618">
        <p188:txBody>
          <a:bodyPr/>
          <a:lstStyle/>
          <a:p>
            <a:r>
              <a:rPr lang="en-US"/>
              <a:t>Technological University of Uruguay</a:t>
            </a:r>
          </a:p>
        </p188:txBody>
      </p188:reply>
    </p188:replyLst>
    <p188:txBody>
      <a:bodyPr/>
      <a:lstStyle/>
      <a:p>
        <a:r>
          <a:rPr lang="en-US"/>
          <a:t>Define</a:t>
        </a:r>
      </a:p>
    </p188:txBody>
  </p188:cm>
</p188:cmLst>
</file>

<file path=ppt/comments/modernComment_7FFE64B8_6521E12A.xml><?xml version="1.0" encoding="utf-8"?>
<p188:cmLst xmlns:a="http://schemas.openxmlformats.org/drawingml/2006/main" xmlns:r="http://schemas.openxmlformats.org/officeDocument/2006/relationships" xmlns:p188="http://schemas.microsoft.com/office/powerpoint/2018/8/main">
  <p188:cm id="{CF715606-4C91-46AA-A8D6-8B6B65002D79}" authorId="{110834D2-4471-C401-7215-C4491DA6BE31}" status="resolved" created="2024-08-16T13:38:46.262">
    <ac:txMkLst xmlns:ac="http://schemas.microsoft.com/office/drawing/2013/main/command">
      <pc:docMk xmlns:pc="http://schemas.microsoft.com/office/powerpoint/2013/main/command"/>
      <pc:sldMk xmlns:pc="http://schemas.microsoft.com/office/powerpoint/2013/main/command" cId="1696719146" sldId="2147378360"/>
      <ac:spMk id="9" creationId="{5CFD17DA-2329-CDCF-875A-32F7063441EF}"/>
      <ac:txMk cp="0" len="341">
        <ac:context len="342" hash="3080423970"/>
      </ac:txMk>
    </ac:txMkLst>
    <p188:pos x="5685992" y="295402"/>
    <p188:replyLst>
      <p188:reply id="{9A6DC5DF-1CBD-4829-820F-CA3FA59CE884}" authorId="{787E5CB7-B435-A2B6-1141-060FDDAA4EEF}" created="2024-08-30T13:55:45.650">
        <p188:txBody>
          <a:bodyPr/>
          <a:lstStyle/>
          <a:p>
            <a:r>
              <a:rPr lang="en-US"/>
              <a:t>https://www.gub.uy/ministerio-industria-energia-mineria/ben
https://www.ute.com.uy/institucional/ute/utei</a:t>
            </a:r>
          </a:p>
        </p188:txBody>
      </p188:reply>
    </p188:replyLst>
    <p188:txBody>
      <a:bodyPr/>
      <a:lstStyle/>
      <a:p>
        <a:r>
          <a:rPr lang="en-US"/>
          <a:t>Source?</a:t>
        </a:r>
      </a:p>
    </p188:txBody>
  </p188:cm>
</p188:cmLst>
</file>

<file path=ppt/comments/modernComment_7FFE64C4_10A80CC4.xml><?xml version="1.0" encoding="utf-8"?>
<p188:cmLst xmlns:a="http://schemas.openxmlformats.org/drawingml/2006/main" xmlns:r="http://schemas.openxmlformats.org/officeDocument/2006/relationships" xmlns:p188="http://schemas.microsoft.com/office/powerpoint/2018/8/main">
  <p188:cm id="{3A4DB814-D5EE-4178-A358-50A6575F8300}" authorId="{110834D2-4471-C401-7215-C4491DA6BE31}" status="resolved" created="2024-08-16T12:42:48.898">
    <ac:txMkLst xmlns:ac="http://schemas.microsoft.com/office/drawing/2013/main/command">
      <pc:docMk xmlns:pc="http://schemas.microsoft.com/office/powerpoint/2013/main/command"/>
      <pc:sldMk xmlns:pc="http://schemas.microsoft.com/office/powerpoint/2013/main/command" cId="279448772" sldId="2147378372"/>
      <ac:spMk id="7" creationId="{36E1B71B-F692-02A7-B8E6-ECE5C583B79D}"/>
      <ac:txMk cp="168" len="6">
        <ac:context len="199" hash="901147053"/>
      </ac:txMk>
    </ac:txMkLst>
    <p188:pos x="780465" y="2214461"/>
    <p188:replyLst>
      <p188:reply id="{7591EBF3-79A7-4341-8CC4-E4201C81BA60}" authorId="{197138BE-AE44-7E6D-B7BD-A6D80F84679F}" created="2024-08-30T19:48:43.455">
        <p188:txBody>
          <a:bodyPr/>
          <a:lstStyle/>
          <a:p>
            <a:r>
              <a:rPr lang="es-ES"/>
              <a:t>ok</a:t>
            </a:r>
          </a:p>
        </p188:txBody>
      </p188:reply>
    </p188:replyLst>
    <p188:txBody>
      <a:bodyPr/>
      <a:lstStyle/>
      <a:p>
        <a:r>
          <a:rPr lang="en-US"/>
          <a:t>Hyphenate numerals and units when used as a modifier.</a:t>
        </a:r>
      </a:p>
    </p188:txBody>
  </p188:cm>
  <p188:cm id="{876166F4-3D0B-4924-B3E4-75DBD4DD39E4}" authorId="{787E5CB7-B435-A2B6-1141-060FDDAA4EEF}" status="resolved" created="2024-08-30T13:14:37.263">
    <pc:sldMkLst xmlns:pc="http://schemas.microsoft.com/office/powerpoint/2013/main/command">
      <pc:docMk/>
      <pc:sldMk cId="279448772" sldId="2147378372"/>
    </pc:sldMkLst>
    <p188:txBody>
      <a:bodyPr/>
      <a:lstStyle/>
      <a:p>
        <a:r>
          <a:rPr lang="en-US"/>
          <a:t>Source: https://www.gub.uy/ministerio-industria-energia-mineria/ben
https://www.ute.com.uy/institucional/ute/utei</a:t>
        </a:r>
      </a:p>
    </p188:txBody>
  </p188:cm>
</p188:cmLst>
</file>

<file path=ppt/comments/modernComment_7FFE64C5_D75D10F0.xml><?xml version="1.0" encoding="utf-8"?>
<p188:cmLst xmlns:a="http://schemas.openxmlformats.org/drawingml/2006/main" xmlns:r="http://schemas.openxmlformats.org/officeDocument/2006/relationships" xmlns:p188="http://schemas.microsoft.com/office/powerpoint/2018/8/main">
  <p188:cm id="{8294A8CC-EBAF-4195-B1BB-F58110D2D008}" authorId="{787E5CB7-B435-A2B6-1141-060FDDAA4EEF}" status="resolved" created="2024-08-30T13:15:40.624">
    <pc:sldMkLst xmlns:pc="http://schemas.microsoft.com/office/powerpoint/2013/main/command">
      <pc:docMk/>
      <pc:sldMk cId="3613200624" sldId="2147378373"/>
    </pc:sldMkLst>
    <p188:txBody>
      <a:bodyPr/>
      <a:lstStyle/>
      <a:p>
        <a:r>
          <a:rPr lang="en-US"/>
          <a:t>Source: https://www.gub.uy/ministerio-industria-energia-mineria/ben</a:t>
        </a:r>
      </a:p>
    </p188:txBody>
  </p188:cm>
</p188:cmLst>
</file>

<file path=ppt/comments/modernComment_7FFE64C6_6FF6341F.xml><?xml version="1.0" encoding="utf-8"?>
<p188:cmLst xmlns:a="http://schemas.openxmlformats.org/drawingml/2006/main" xmlns:r="http://schemas.openxmlformats.org/officeDocument/2006/relationships" xmlns:p188="http://schemas.microsoft.com/office/powerpoint/2018/8/main">
  <p188:cm id="{EFF18F43-942B-42D5-9554-39DA80F747F4}" authorId="{110834D2-4471-C401-7215-C4491DA6BE31}" status="resolved" created="2024-08-16T12:46:42.451">
    <ac:txMkLst xmlns:ac="http://schemas.microsoft.com/office/drawing/2013/main/command">
      <pc:docMk xmlns:pc="http://schemas.microsoft.com/office/powerpoint/2013/main/command"/>
      <pc:sldMk xmlns:pc="http://schemas.microsoft.com/office/powerpoint/2013/main/command" cId="1878406175" sldId="2147378374"/>
      <ac:spMk id="11" creationId="{00399D18-666A-7D08-5C5E-FCFC164F5490}"/>
      <ac:txMk cp="0" len="28">
        <ac:context len="8" hash="877788159"/>
      </ac:txMk>
    </ac:txMkLst>
    <p188:pos x="4901552" y="298517"/>
    <p188:txBody>
      <a:bodyPr/>
      <a:lstStyle/>
      <a:p>
        <a:r>
          <a:rPr lang="en-US"/>
          <a:t>I’ve started correcting the numbering here, because this was the second slide numbered as “Decarbonization History (V)”</a:t>
        </a:r>
      </a:p>
    </p188:txBody>
    <p188:extLst>
      <p:ext xmlns:p="http://schemas.openxmlformats.org/presentationml/2006/main" uri="{57CB4572-C831-44C2-8A1C-0ADB6CCDFE69}">
        <p223:reactions xmlns:p223="http://schemas.microsoft.com/office/powerpoint/2022/03/main">
          <p223:rxn type="👍">
            <p223:instance time="2024-08-30T19:49:05.159" authorId="{197138BE-AE44-7E6D-B7BD-A6D80F84679F}"/>
          </p223:rxn>
        </p223:reactions>
      </p:ext>
    </p188:extLst>
  </p188:cm>
  <p188:cm id="{727FEFF2-303F-4CC7-A876-100A6BA5B2C6}" authorId="{110834D2-4471-C401-7215-C4491DA6BE31}" status="resolved" created="2024-08-16T12:49:23.016">
    <ac:txMkLst xmlns:ac="http://schemas.microsoft.com/office/drawing/2013/main/command">
      <pc:docMk xmlns:pc="http://schemas.microsoft.com/office/powerpoint/2013/main/command"/>
      <pc:sldMk xmlns:pc="http://schemas.microsoft.com/office/powerpoint/2013/main/command" cId="1878406175" sldId="2147378374"/>
      <ac:spMk id="4" creationId="{D61F094C-1362-5D9F-C7C2-1C0B6B6407BF}"/>
      <ac:txMk cp="165" len="195">
        <ac:context len="243" hash="591799372"/>
      </ac:txMk>
    </ac:txMkLst>
    <p188:pos x="11116221" y="578423"/>
    <p188:txBody>
      <a:bodyPr/>
      <a:lstStyle/>
      <a:p>
        <a:r>
          <a:rPr lang="en-US"/>
          <a:t>Source for these numbers?</a:t>
        </a:r>
      </a:p>
    </p188:txBody>
  </p188:cm>
  <p188:cm id="{BF1BAC13-EA7E-4756-B126-7A2123640968}" authorId="{B7D7182B-CB20-C932-0EE1-AD9D3AB02E60}" status="resolved" created="2024-08-16T19:35:21.547">
    <ac:deMkLst xmlns:ac="http://schemas.microsoft.com/office/drawing/2013/main/command">
      <pc:docMk xmlns:pc="http://schemas.microsoft.com/office/powerpoint/2013/main/command"/>
      <pc:sldMk xmlns:pc="http://schemas.microsoft.com/office/powerpoint/2013/main/command" cId="1878406175" sldId="2147378374"/>
      <ac:graphicFrameMk id="6" creationId="{3C6DFFB1-DB7A-D37E-BE5D-F761E2DB3D91}"/>
    </ac:deMkLst>
    <p188:txBody>
      <a:bodyPr/>
      <a:lstStyle/>
      <a:p>
        <a:r>
          <a:rPr lang="en-US"/>
          <a:t>Overlapping data labels.</a:t>
        </a:r>
      </a:p>
    </p188:txBody>
  </p188:cm>
</p188:cmLst>
</file>

<file path=ppt/comments/modernComment_7FFE64D0_75B516CE.xml><?xml version="1.0" encoding="utf-8"?>
<p188:cmLst xmlns:a="http://schemas.openxmlformats.org/drawingml/2006/main" xmlns:r="http://schemas.openxmlformats.org/officeDocument/2006/relationships" xmlns:p188="http://schemas.microsoft.com/office/powerpoint/2018/8/main">
  <p188:cm id="{90770BB4-FD3F-484A-81A0-0960484FB93F}" authorId="{110834D2-4471-C401-7215-C4491DA6BE31}" status="resolved" created="2024-08-16T13:16:24.509">
    <ac:txMkLst xmlns:ac="http://schemas.microsoft.com/office/drawing/2013/main/command">
      <pc:docMk xmlns:pc="http://schemas.microsoft.com/office/powerpoint/2013/main/command"/>
      <pc:sldMk xmlns:pc="http://schemas.microsoft.com/office/powerpoint/2013/main/command" cId="1974802126" sldId="2147378384"/>
      <ac:spMk id="3" creationId="{00000000-0000-0000-0000-000000000000}"/>
      <ac:txMk cp="100" len="3">
        <ac:context len="636" hash="2029054805"/>
      </ac:txMk>
    </ac:txMkLst>
    <p188:pos x="839917" y="707377"/>
    <p188:replyLst>
      <p188:reply id="{E6A83149-6D2A-4992-8213-1C7AEF9B9DEE}" authorId="{787E5CB7-B435-A2B6-1141-060FDDAA4EEF}" created="2024-08-29T18:56:33.091">
        <p188:txBody>
          <a:bodyPr/>
          <a:lstStyle/>
          <a:p>
            <a:r>
              <a:rPr lang="en-US"/>
              <a:t>National Administration of Power Plants and Electrical Transmission- UTE in spanish</a:t>
            </a:r>
          </a:p>
        </p188:txBody>
      </p188:reply>
      <p188:reply id="{72310A8A-5758-4694-9CAB-F076350F4F6F}" authorId="{197138BE-AE44-7E6D-B7BD-A6D80F84679F}" created="2024-08-30T20:06:39.972">
        <p188:txBody>
          <a:bodyPr/>
          <a:lstStyle/>
          <a:p>
            <a:r>
              <a:rPr lang="es-ES"/>
              <a:t>Is the electric utility. It provides electricity within all the Uruguayan territory</a:t>
            </a:r>
          </a:p>
        </p188:txBody>
      </p188:reply>
      <p188:reply id="{6828D5FB-B93E-4EC2-8AAE-D3FCDC828F84}" authorId="{197138BE-AE44-7E6D-B7BD-A6D80F84679F}" created="2024-08-30T20:07:03.254">
        <p188:txBody>
          <a:bodyPr/>
          <a:lstStyle/>
          <a:p>
            <a:r>
              <a:rPr lang="es-ES"/>
              <a:t>Sources: 
movilidadelectrica.gub.uy
https://www.eficienciaenergetica.gub.uy/marco-legal-sistema-nacional-de-etiquetado-de-eficiencia-energética
https://www.impo.com.uy/bases/decretos/143-2024</a:t>
            </a:r>
          </a:p>
        </p188:txBody>
      </p188:reply>
    </p188:replyLst>
    <p188:txBody>
      <a:bodyPr/>
      <a:lstStyle/>
      <a:p>
        <a:r>
          <a:rPr lang="en-US"/>
          <a:t>Define </a:t>
        </a:r>
      </a:p>
    </p188:txBody>
  </p188:cm>
</p188:cmLst>
</file>

<file path=ppt/comments/modernComment_7FFE64D4_4ECB69DD.xml><?xml version="1.0" encoding="utf-8"?>
<p188:cmLst xmlns:a="http://schemas.openxmlformats.org/drawingml/2006/main" xmlns:r="http://schemas.openxmlformats.org/officeDocument/2006/relationships" xmlns:p188="http://schemas.microsoft.com/office/powerpoint/2018/8/main">
  <p188:cm id="{5A7C830A-F2A1-47BE-9595-5A88341E0B45}" authorId="{110834D2-4471-C401-7215-C4491DA6BE31}" status="resolved" created="2024-08-16T13:49:42.449">
    <ac:txMkLst xmlns:ac="http://schemas.microsoft.com/office/drawing/2013/main/command">
      <pc:docMk xmlns:pc="http://schemas.microsoft.com/office/powerpoint/2013/main/command"/>
      <pc:sldMk xmlns:pc="http://schemas.microsoft.com/office/powerpoint/2013/main/command" cId="1321953757" sldId="2147378388"/>
      <ac:spMk id="4" creationId="{00000000-0000-0000-0000-000000000000}"/>
      <ac:txMk cp="108" len="98">
        <ac:context len="29" hash="2815496236"/>
      </ac:txMk>
    </ac:txMkLst>
    <p188:pos x="11848081" y="1428680"/>
    <p188:replyLst>
      <p188:reply id="{C07AD746-DE90-4556-B2D0-889CE58D2DCA}" authorId="{197138BE-AE44-7E6D-B7BD-A6D80F84679F}" created="2024-08-30T15:12:31.368">
        <p188:txBody>
          <a:bodyPr/>
          <a:lstStyle/>
          <a:p>
            <a:r>
              <a:rPr lang="es-ES"/>
              <a:t>Revised</a:t>
            </a:r>
          </a:p>
        </p188:txBody>
      </p188:reply>
    </p188:replyLst>
    <p188:txBody>
      <a:bodyPr/>
      <a:lstStyle/>
      <a:p>
        <a:r>
          <a:rPr lang="en-US"/>
          <a:t>Revised a bit for clarity</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D1C0D6-B8D1-784E-A20C-BE89FCE937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936779-0422-1B47-A2D9-6E21215686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2037CC-2926-7A4E-9043-285EDE7AF347}" type="datetimeFigureOut">
              <a:rPr lang="en-US" smtClean="0"/>
              <a:t>12/18/2024</a:t>
            </a:fld>
            <a:endParaRPr lang="en-US"/>
          </a:p>
        </p:txBody>
      </p:sp>
      <p:sp>
        <p:nvSpPr>
          <p:cNvPr id="4" name="Footer Placeholder 3">
            <a:extLst>
              <a:ext uri="{FF2B5EF4-FFF2-40B4-BE49-F238E27FC236}">
                <a16:creationId xmlns:a16="http://schemas.microsoft.com/office/drawing/2014/main" id="{719C5F1C-1A44-CA4B-BF4B-3D9DD0ACA3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CD85F5-BF1A-9A40-822E-27B5F0DAE3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BB7190-9AF7-7642-A751-D3ED1BD0CA6B}" type="slidenum">
              <a:rPr lang="en-US" smtClean="0"/>
              <a:t>‹#›</a:t>
            </a:fld>
            <a:endParaRPr lang="en-US"/>
          </a:p>
        </p:txBody>
      </p:sp>
    </p:spTree>
    <p:extLst>
      <p:ext uri="{BB962C8B-B14F-4D97-AF65-F5344CB8AC3E}">
        <p14:creationId xmlns:p14="http://schemas.microsoft.com/office/powerpoint/2010/main" val="274853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12/18/2024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ub.uy/ministerio-industria-energia-mineria/energi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dme.com.uy/db-docs/Docs_secciones/nid_78/ProcedimientoParaGestiondeRestriccionesOperativas_v201512091831.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impo.com.uy/bases/decretos/242-2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ficienciaenergetica.gub.uy/plan-nacional-de-eficiencia-energetic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ub.uy/presidencia/institucional/normativ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ovilidadelectrica.gub.uy"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impo.com.uy/bases/decretos/143-2024" TargetMode="External"/><Relationship Id="rId4" Type="http://schemas.openxmlformats.org/officeDocument/2006/relationships/hyperlink" Target="https://www.eficienciaenergetica.gub.uy/marco-legal-sistema-nacional-de-etiquetado-de-eficiencia-energ&#233;tica"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ficienciaenergetica.gub.u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ertificacion-energiarenovable.miem.gub.u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slburuguay.mef.gub.uy/30686/21/areas/bono-indexado-a-indicadores-de-cambio-climatico-biicc-de-uruguay.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ub.uy/ministerio-industria-energia-mineria/b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ub.uy/ministerio-industria-energia-mineria/be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ute.com.uy/institucional/ute/ute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ub.uy/ministerio-industria-energia-mineria/be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gub.uy/ministerio-industria-energia-mineria/be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gub.uy/ministerio-ambiente/sites/ministerio-ambiente/files/documentos/publicaciones/Politica_CC_1.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gub.uy/ministerio-industria-energia-mineria/b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ub.uy/ministerio-industria-energia-mineria/be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ute.com.uy/institucional/ute/utei"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sualizador.gobiernoabierto.gub.uy/visualizador/api/repos/:public:organismos:ambiente:visualizador_inventario.wcdf/generatedConten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ub.uy/ministerio-industria-energia-mineria/hidrogenoverd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ub.uy/ministerio-industria-energia-mineria/hidrogenoverd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ovilidadelectrica.gub.uy/"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eficienciaenergetica.gub.uy/"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Good morning, good afternoon, good evening. Thank you all for joining today’s webinar. I know it is going to be a very productive and interesting webinar. This webinar is brought to you Clean Energy Solutions Center and 21</a:t>
            </a:r>
            <a:r>
              <a:rPr lang="en-US" sz="1800" kern="100" baseline="30000">
                <a:effectLst/>
                <a:latin typeface="Calibri" panose="020F0502020204030204" pitchFamily="34" charset="0"/>
                <a:ea typeface="Calibri" panose="020F0502020204030204" pitchFamily="34" charset="0"/>
                <a:cs typeface="Times New Roman" panose="02020603050405020304" pitchFamily="18" charset="0"/>
              </a:rPr>
              <a:t>st</a:t>
            </a:r>
            <a:r>
              <a:rPr lang="en-US" sz="1800" kern="100">
                <a:effectLst/>
                <a:latin typeface="Calibri" panose="020F0502020204030204" pitchFamily="34" charset="0"/>
                <a:ea typeface="Calibri" panose="020F0502020204030204" pitchFamily="34" charset="0"/>
                <a:cs typeface="Times New Roman" panose="02020603050405020304" pitchFamily="18" charset="0"/>
              </a:rPr>
              <a:t> Century Power Partnerships; two of the workstreams of the Clean Energy Ministerial. I welcome all the participants and speakers. It is great to see the participation from around the world. </a:t>
            </a:r>
          </a:p>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Let me give you a rundown of agenda and speakers for today.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4E815D-0BAA-0940-ACF9-51BE49FDA5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97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dirty="0">
                <a:hlinkClick r:id="rId3"/>
              </a:rPr>
              <a:t>https://www.gub.uy/ministerio-industria-energia-mineria/energia</a:t>
            </a:r>
            <a:endParaRPr lang="es-ES"/>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5233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dirty="0">
                <a:hlinkClick r:id="rId3"/>
              </a:rPr>
              <a:t>https://adme.com.uy/db-docs/Docs_secciones/nid_78/ProcedimientoParaGestiondeRestriccionesOperativas_v201512091831.pdf</a:t>
            </a:r>
            <a:endParaRPr lang="es-ES"/>
          </a:p>
          <a:p>
            <a:r>
              <a:rPr lang="en-US" dirty="0">
                <a:hlinkClick r:id="rId4"/>
              </a:rPr>
              <a:t>https://www.impo.com.uy/bases/decretos/242-2023</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2020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https://www.eficienciaenergetica.gub.uy/plan-nacional-de-eficiencia-energetica</a:t>
            </a:r>
            <a:endParaRPr lang="es-E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192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dirty="0">
                <a:hlinkClick r:id="rId3"/>
              </a:rPr>
              <a:t>https://www.gub.uy/presidencia/institucional/normative</a:t>
            </a:r>
            <a:endParaRPr lang="es-ES"/>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4153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a:t>
            </a:r>
            <a:endParaRPr lang="es-ES"/>
          </a:p>
          <a:p>
            <a:r>
              <a:rPr lang="en-US" dirty="0">
                <a:hlinkClick r:id="rId3"/>
              </a:rPr>
              <a:t>https://movilidadelectrica.gub.uy</a:t>
            </a:r>
            <a:endParaRPr lang="en-US">
              <a:ea typeface="Calibri"/>
              <a:cs typeface="Calibri"/>
            </a:endParaRPr>
          </a:p>
          <a:p>
            <a:r>
              <a:rPr lang="en-US" dirty="0">
                <a:hlinkClick r:id="rId4"/>
              </a:rPr>
              <a:t>https://www.eficienciaenergetica.gub.uy/marco-legal-sistema-nacional-de-etiquetado-de-eficiencia-energética</a:t>
            </a:r>
            <a:endParaRPr lang="en-US"/>
          </a:p>
          <a:p>
            <a:r>
              <a:rPr lang="en-US" dirty="0">
                <a:hlinkClick r:id="rId5"/>
              </a:rPr>
              <a:t>https://www.impo.com.uy/bases/decretos/143-2024</a:t>
            </a:r>
            <a:endParaRPr lang="en-US"/>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783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https://eficienciaenergetica.gub.uy</a:t>
            </a:r>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3770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https://certificacion-energiarenovable.miem.gub.uy/</a:t>
            </a:r>
            <a:endParaRPr lang="es-E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6704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dirty="0">
                <a:hlinkClick r:id="rId3"/>
              </a:rPr>
              <a:t>https://sslburuguay.mef.gub.uy/30686/21/areas/bono-indexado-a-indicadores-de-cambio-climatico-biicc-de-uruguay.html</a:t>
            </a:r>
            <a:endParaRPr lang="es-ES"/>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0679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dirty="0">
                <a:hlinkClick r:id="rId3"/>
              </a:rPr>
              <a:t>https://www.gub.uy/ministerio-industria-energia-mineria/ben</a:t>
            </a:r>
            <a:endParaRPr lang="es-ES"/>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499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dirty="0">
                <a:hlinkClick r:id="rId3"/>
              </a:rPr>
              <a:t>https://www.gub.uy/ministerio-industria-energia-mineria/ben</a:t>
            </a:r>
            <a:endParaRPr lang="es-ES"/>
          </a:p>
          <a:p>
            <a:r>
              <a:rPr lang="en-US" dirty="0">
                <a:hlinkClick r:id="rId4"/>
              </a:rPr>
              <a:t>https://www.ute.com.uy/institucional/ute/utei</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863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7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dirty="0">
                <a:hlinkClick r:id="rId3"/>
              </a:rPr>
              <a:t>https://www.gub.uy/ministerio-industria-energia-mineria/ben</a:t>
            </a:r>
            <a:endParaRPr lang="es-ES"/>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180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https://www.gub.uy/ministerio-industria-energia-mineria/ben</a:t>
            </a:r>
            <a:endParaRPr lang="es-ES" dirty="0"/>
          </a:p>
          <a:p>
            <a:r>
              <a:rPr lang="en-US" dirty="0">
                <a:hlinkClick r:id="rId4"/>
              </a:rPr>
              <a:t>https://www.gub.uy/ministerio-ambiente/sites/ministerio-ambiente/files/documentos/publicaciones/Politica_CC_1.pdf</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994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dirty="0">
                <a:hlinkClick r:id="rId3"/>
              </a:rPr>
              <a:t>https://www.gub.uy/ministerio-industria-energia-mineria/ben</a:t>
            </a:r>
            <a:endParaRPr lang="es-ES"/>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3156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UTE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8949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https://www.gub.uy/ministerio-industria-energia-mineria/ben</a:t>
            </a:r>
            <a:endParaRPr lang="es-ES" dirty="0"/>
          </a:p>
          <a:p>
            <a:r>
              <a:rPr lang="en-US" dirty="0">
                <a:hlinkClick r:id="rId4"/>
              </a:rPr>
              <a:t>https://www.ute.com.uy/institucional/ute/utei</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549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https://visualizador.gobiernoabierto.gub.uy/visualizador/api/repos/%3Apublic%3Aorganismos%3Aambiente%3Avisualizador_inventario.wcdf/generatedContent</a:t>
            </a:r>
            <a:endParaRPr lang="es-E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247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dirty="0">
                <a:hlinkClick r:id="rId3"/>
              </a:rPr>
              <a:t>https://www.gub.uy/ministerio-industria-energia-mineria/hidrogenoverde</a:t>
            </a:r>
            <a:endParaRPr lang="es-ES"/>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0171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dirty="0">
                <a:hlinkClick r:id="rId3"/>
              </a:rPr>
              <a:t>https://www.gub.uy/ministerio-industria-energia-mineria/hidrogenoverde</a:t>
            </a:r>
            <a:endParaRPr lang="es-ES"/>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7799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endParaRPr lang="es-ES"/>
          </a:p>
          <a:p>
            <a:r>
              <a:rPr lang="en-US" dirty="0">
                <a:hlinkClick r:id="rId3"/>
              </a:rPr>
              <a:t>https://movilidadelectrica.gub.uy</a:t>
            </a:r>
            <a:endParaRPr lang="en-US"/>
          </a:p>
          <a:p>
            <a:r>
              <a:rPr lang="en-US" dirty="0">
                <a:hlinkClick r:id="rId4"/>
              </a:rPr>
              <a:t>https://eficienciaenergetica.gub.uy</a:t>
            </a:r>
            <a:endParaRPr lang="en-US">
              <a:ea typeface="Calibri"/>
              <a:cs typeface="Calibri"/>
            </a:endParaRPr>
          </a:p>
          <a:p>
            <a:r>
              <a:rPr lang="en-US" dirty="0"/>
              <a:t>Stakeholder working group on interoperability led by DNE – MIEM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3900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402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5</a:t>
            </a:fld>
            <a:endParaRPr lang="en-US"/>
          </a:p>
        </p:txBody>
      </p:sp>
    </p:spTree>
    <p:extLst>
      <p:ext uri="{BB962C8B-B14F-4D97-AF65-F5344CB8AC3E}">
        <p14:creationId xmlns:p14="http://schemas.microsoft.com/office/powerpoint/2010/main" val="689019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336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now pass the mic to Jal Desai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732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GB" baseline="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D11A6-E35C-41B0-A1FF-F838FA7BFB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887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GB" baseline="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D11A6-E35C-41B0-A1FF-F838FA7BFB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77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a:t>Link to share: 21CPP Website (https://www.21stcenturypower.org/)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4E815D-0BAA-0940-ACF9-51BE49FDA5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9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21.tiff"/><Relationship Id="rId5" Type="http://schemas.openxmlformats.org/officeDocument/2006/relationships/image" Target="../media/image11.png"/><Relationship Id="rId15" Type="http://schemas.openxmlformats.org/officeDocument/2006/relationships/image" Target="../media/image4.png"/><Relationship Id="rId10" Type="http://schemas.openxmlformats.org/officeDocument/2006/relationships/image" Target="../media/image20.tiff"/><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21.tiff"/><Relationship Id="rId5" Type="http://schemas.openxmlformats.org/officeDocument/2006/relationships/image" Target="../media/image11.png"/><Relationship Id="rId15" Type="http://schemas.openxmlformats.org/officeDocument/2006/relationships/image" Target="../media/image4.png"/><Relationship Id="rId10" Type="http://schemas.openxmlformats.org/officeDocument/2006/relationships/image" Target="../media/image20.tiff"/><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4.tiff"/><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tiff"/><Relationship Id="rId1" Type="http://schemas.openxmlformats.org/officeDocument/2006/relationships/slideMaster" Target="../slideMasters/slideMaster2.xml"/><Relationship Id="rId4" Type="http://schemas.openxmlformats.org/officeDocument/2006/relationships/image" Target="../media/image34.gi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887" r="626" b="10781"/>
          <a:stretch/>
        </p:blipFill>
        <p:spPr>
          <a:xfrm>
            <a:off x="1" y="952501"/>
            <a:ext cx="9144000" cy="1518227"/>
          </a:xfrm>
          <a:prstGeom prst="rect">
            <a:avLst/>
          </a:prstGeom>
        </p:spPr>
      </p:pic>
      <p:sp>
        <p:nvSpPr>
          <p:cNvPr id="2" name="Title 1"/>
          <p:cNvSpPr>
            <a:spLocks noGrp="1"/>
          </p:cNvSpPr>
          <p:nvPr>
            <p:ph type="ctrTitle" hasCustomPrompt="1"/>
          </p:nvPr>
        </p:nvSpPr>
        <p:spPr>
          <a:xfrm>
            <a:off x="3213203" y="2645244"/>
            <a:ext cx="5668526" cy="1086437"/>
          </a:xfrm>
        </p:spPr>
        <p:txBody>
          <a:bodyPr lIns="0" tIns="0" rIns="0" bIns="0" anchor="t">
            <a:noAutofit/>
          </a:bodyPr>
          <a:lstStyle>
            <a:lvl1pPr algn="l">
              <a:defRPr sz="2700" b="1">
                <a:solidFill>
                  <a:srgbClr val="00345C"/>
                </a:solidFill>
              </a:defRPr>
            </a:lvl1pPr>
          </a:lstStyle>
          <a:p>
            <a:r>
              <a:rPr lang="en-US"/>
              <a:t>Title</a:t>
            </a:r>
          </a:p>
        </p:txBody>
      </p:sp>
      <p:sp>
        <p:nvSpPr>
          <p:cNvPr id="3" name="Subtitle 2"/>
          <p:cNvSpPr>
            <a:spLocks noGrp="1"/>
          </p:cNvSpPr>
          <p:nvPr>
            <p:ph type="subTitle" idx="1" hasCustomPrompt="1"/>
          </p:nvPr>
        </p:nvSpPr>
        <p:spPr>
          <a:xfrm>
            <a:off x="3213203" y="4003632"/>
            <a:ext cx="5660638" cy="256118"/>
          </a:xfrm>
        </p:spPr>
        <p:txBody>
          <a:bodyPr lIns="0" tIns="0" rIns="0" bIns="0">
            <a:noAutofit/>
          </a:bodyPr>
          <a:lstStyle>
            <a:lvl1pPr marL="0" indent="0" algn="l">
              <a:spcBef>
                <a:spcPts val="1260"/>
              </a:spcBef>
              <a:buNone/>
              <a:defRPr sz="1200">
                <a:solidFill>
                  <a:srgbClr val="00345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Presented by</a:t>
            </a:r>
          </a:p>
        </p:txBody>
      </p:sp>
      <p:sp>
        <p:nvSpPr>
          <p:cNvPr id="12" name="Rectangle 11"/>
          <p:cNvSpPr/>
          <p:nvPr userDrawn="1"/>
        </p:nvSpPr>
        <p:spPr>
          <a:xfrm flipV="1">
            <a:off x="0" y="925628"/>
            <a:ext cx="9144000" cy="39473"/>
          </a:xfrm>
          <a:prstGeom prst="rect">
            <a:avLst/>
          </a:prstGeom>
          <a:solidFill>
            <a:srgbClr val="2072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3091" y="4791365"/>
            <a:ext cx="9167092"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 Placeholder 17"/>
          <p:cNvSpPr>
            <a:spLocks noGrp="1"/>
          </p:cNvSpPr>
          <p:nvPr>
            <p:ph type="body" sz="quarter" idx="10" hasCustomPrompt="1"/>
          </p:nvPr>
        </p:nvSpPr>
        <p:spPr>
          <a:xfrm>
            <a:off x="3213204" y="4395788"/>
            <a:ext cx="5684301" cy="242607"/>
          </a:xfrm>
        </p:spPr>
        <p:txBody>
          <a:bodyPr tIns="0" rIns="0"/>
          <a:lstStyle>
            <a:lvl1pPr marL="0" indent="0">
              <a:spcBef>
                <a:spcPts val="0"/>
              </a:spcBef>
              <a:buFontTx/>
              <a:buNone/>
              <a:defRPr sz="1200">
                <a:solidFill>
                  <a:srgbClr val="00345C"/>
                </a:solidFill>
              </a:defRPr>
            </a:lvl1pPr>
            <a:lvl2pPr marL="0" indent="0">
              <a:spcBef>
                <a:spcPts val="0"/>
              </a:spcBef>
              <a:buFontTx/>
              <a:buNone/>
              <a:defRPr sz="1200">
                <a:solidFill>
                  <a:srgbClr val="13345F"/>
                </a:solidFill>
              </a:defRPr>
            </a:lvl2pPr>
            <a:lvl3pPr marL="0" indent="0">
              <a:spcBef>
                <a:spcPts val="0"/>
              </a:spcBef>
              <a:buFontTx/>
              <a:buNone/>
              <a:defRPr sz="1200">
                <a:solidFill>
                  <a:srgbClr val="13345F"/>
                </a:solidFill>
              </a:defRPr>
            </a:lvl3pPr>
            <a:lvl4pPr marL="0" indent="0">
              <a:spcBef>
                <a:spcPts val="0"/>
              </a:spcBef>
              <a:buFontTx/>
              <a:buNone/>
              <a:defRPr sz="1200">
                <a:solidFill>
                  <a:srgbClr val="13345F"/>
                </a:solidFill>
              </a:defRPr>
            </a:lvl4pPr>
            <a:lvl5pPr marL="0" indent="0">
              <a:spcBef>
                <a:spcPts val="0"/>
              </a:spcBef>
              <a:buFontTx/>
              <a:buNone/>
              <a:defRPr sz="1200">
                <a:solidFill>
                  <a:srgbClr val="13345F"/>
                </a:solidFill>
              </a:defRPr>
            </a:lvl5pPr>
          </a:lstStyle>
          <a:p>
            <a:pPr lvl="0"/>
            <a:r>
              <a:rPr lang="en-US"/>
              <a:t>Date</a:t>
            </a:r>
          </a:p>
        </p:txBody>
      </p:sp>
      <p:pic>
        <p:nvPicPr>
          <p:cNvPr id="14" name="Picture 13">
            <a:extLst>
              <a:ext uri="{FF2B5EF4-FFF2-40B4-BE49-F238E27FC236}">
                <a16:creationId xmlns:a16="http://schemas.microsoft.com/office/drawing/2014/main" id="{BAABB9D0-D5DD-E849-8FB1-89813308FDC6}"/>
              </a:ext>
            </a:extLst>
          </p:cNvPr>
          <p:cNvPicPr>
            <a:picLocks noChangeAspect="1"/>
          </p:cNvPicPr>
          <p:nvPr userDrawn="1"/>
        </p:nvPicPr>
        <p:blipFill>
          <a:blip r:embed="rId3"/>
          <a:stretch>
            <a:fillRect/>
          </a:stretch>
        </p:blipFill>
        <p:spPr>
          <a:xfrm>
            <a:off x="71718" y="79471"/>
            <a:ext cx="2438400" cy="812800"/>
          </a:xfrm>
          <a:prstGeom prst="rect">
            <a:avLst/>
          </a:prstGeom>
        </p:spPr>
      </p:pic>
      <p:pic>
        <p:nvPicPr>
          <p:cNvPr id="4" name="Picture 3" descr="Press Release : CEM12 Ministerial Statement | Clean Energy Ministerial">
            <a:extLst>
              <a:ext uri="{FF2B5EF4-FFF2-40B4-BE49-F238E27FC236}">
                <a16:creationId xmlns:a16="http://schemas.microsoft.com/office/drawing/2014/main" id="{570B1C6F-B09B-20F6-0D5A-7853D5C62D0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82683" y="199084"/>
            <a:ext cx="2191158" cy="573574"/>
          </a:xfrm>
          <a:prstGeom prst="rect">
            <a:avLst/>
          </a:prstGeom>
          <a:noFill/>
          <a:ln>
            <a:noFill/>
          </a:ln>
        </p:spPr>
      </p:pic>
    </p:spTree>
    <p:extLst>
      <p:ext uri="{BB962C8B-B14F-4D97-AF65-F5344CB8AC3E}">
        <p14:creationId xmlns:p14="http://schemas.microsoft.com/office/powerpoint/2010/main" val="3760209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9310" y="810280"/>
            <a:ext cx="7950538" cy="1021556"/>
          </a:xfrm>
        </p:spPr>
        <p:txBody>
          <a:bodyPr anchor="t">
            <a:noAutofit/>
          </a:bodyPr>
          <a:lstStyle>
            <a:lvl1pPr algn="l">
              <a:defRPr sz="2850" b="1" cap="all">
                <a:solidFill>
                  <a:srgbClr val="00345C"/>
                </a:solidFill>
              </a:defRPr>
            </a:lvl1pPr>
          </a:lstStyle>
          <a:p>
            <a:r>
              <a:rPr lang="en-US"/>
              <a:t>Click to edit Master title style</a:t>
            </a:r>
          </a:p>
        </p:txBody>
      </p:sp>
      <p:sp>
        <p:nvSpPr>
          <p:cNvPr id="3" name="Text Placeholder 2"/>
          <p:cNvSpPr>
            <a:spLocks noGrp="1"/>
          </p:cNvSpPr>
          <p:nvPr>
            <p:ph type="body" idx="1"/>
          </p:nvPr>
        </p:nvSpPr>
        <p:spPr>
          <a:xfrm>
            <a:off x="269310" y="1952581"/>
            <a:ext cx="7950538" cy="1125140"/>
          </a:xfrm>
        </p:spPr>
        <p:txBody>
          <a:bodyPr anchor="b">
            <a:noAutofit/>
          </a:bodyPr>
          <a:lstStyle>
            <a:lvl1pPr marL="0" indent="0">
              <a:buNone/>
              <a:defRPr sz="1500">
                <a:solidFill>
                  <a:srgbClr val="6C8998"/>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64D2F52E-DB8B-4D42-A5EC-3B4856E2D3F1}"/>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5" name="Picture 14" descr="CESC_hort logo reversed.png">
            <a:extLst>
              <a:ext uri="{FF2B5EF4-FFF2-40B4-BE49-F238E27FC236}">
                <a16:creationId xmlns:a16="http://schemas.microsoft.com/office/drawing/2014/main" id="{061807AD-97A3-7A44-87AA-0FF196EA77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310" y="4838500"/>
            <a:ext cx="1514723" cy="263638"/>
          </a:xfrm>
          <a:prstGeom prst="rect">
            <a:avLst/>
          </a:prstGeom>
        </p:spPr>
      </p:pic>
      <p:sp>
        <p:nvSpPr>
          <p:cNvPr id="16" name="TextBox 15">
            <a:extLst>
              <a:ext uri="{FF2B5EF4-FFF2-40B4-BE49-F238E27FC236}">
                <a16:creationId xmlns:a16="http://schemas.microsoft.com/office/drawing/2014/main" id="{9CBFBBEC-CFAD-5443-B2B5-BB670931E72E}"/>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cleanenergysolutions.org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2640081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0" y="154781"/>
            <a:ext cx="8408012" cy="444104"/>
          </a:xfrm>
        </p:spPr>
        <p:txBody>
          <a:bodyPr>
            <a:noAutofit/>
          </a:bodyPr>
          <a:lstStyle>
            <a:lvl1pPr algn="l">
              <a:defRPr sz="2400" b="1">
                <a:solidFill>
                  <a:srgbClr val="00345C"/>
                </a:solidFill>
              </a:defRPr>
            </a:lvl1pPr>
          </a:lstStyle>
          <a:p>
            <a:r>
              <a:rPr lang="en-US"/>
              <a:t>Click to edit Master title style</a:t>
            </a:r>
          </a:p>
        </p:txBody>
      </p:sp>
      <p:sp>
        <p:nvSpPr>
          <p:cNvPr id="3" name="Content Placeholder 2"/>
          <p:cNvSpPr>
            <a:spLocks noGrp="1"/>
          </p:cNvSpPr>
          <p:nvPr>
            <p:ph sz="half" idx="1"/>
          </p:nvPr>
        </p:nvSpPr>
        <p:spPr>
          <a:xfrm>
            <a:off x="269310" y="1200151"/>
            <a:ext cx="4217012" cy="3394472"/>
          </a:xfrm>
        </p:spPr>
        <p:txBody>
          <a:bodyPr>
            <a:noAutofit/>
          </a:bodyPr>
          <a:lstStyle>
            <a:lvl1pPr>
              <a:defRPr sz="2100">
                <a:solidFill>
                  <a:srgbClr val="00345C"/>
                </a:solidFill>
              </a:defRPr>
            </a:lvl1pPr>
            <a:lvl2pPr>
              <a:defRPr sz="1800">
                <a:solidFill>
                  <a:srgbClr val="00345C"/>
                </a:solidFill>
              </a:defRPr>
            </a:lvl2pPr>
            <a:lvl3pPr>
              <a:defRPr sz="1500">
                <a:solidFill>
                  <a:srgbClr val="00345C"/>
                </a:solidFill>
              </a:defRPr>
            </a:lvl3pPr>
            <a:lvl4pPr>
              <a:defRPr sz="1350">
                <a:solidFill>
                  <a:srgbClr val="00345C"/>
                </a:solidFill>
              </a:defRPr>
            </a:lvl4pPr>
            <a:lvl5pPr>
              <a:defRPr sz="1350">
                <a:solidFill>
                  <a:srgbClr val="00345C"/>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722" y="1200151"/>
            <a:ext cx="4038600" cy="3394472"/>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flipV="1">
            <a:off x="9478"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70DC05ED-4E39-D34A-8303-D2C4BF7702BC}"/>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5" name="Group 4">
            <a:extLst>
              <a:ext uri="{FF2B5EF4-FFF2-40B4-BE49-F238E27FC236}">
                <a16:creationId xmlns:a16="http://schemas.microsoft.com/office/drawing/2014/main" id="{1E15B183-FFF3-00F6-BF5A-CDCB39EFA523}"/>
              </a:ext>
            </a:extLst>
          </p:cNvPr>
          <p:cNvGrpSpPr/>
          <p:nvPr userDrawn="1"/>
        </p:nvGrpSpPr>
        <p:grpSpPr>
          <a:xfrm>
            <a:off x="4974546" y="123332"/>
            <a:ext cx="4059164" cy="651396"/>
            <a:chOff x="4920584" y="52082"/>
            <a:chExt cx="4059164" cy="651396"/>
          </a:xfrm>
        </p:grpSpPr>
        <p:pic>
          <p:nvPicPr>
            <p:cNvPr id="6" name="Picture 5">
              <a:extLst>
                <a:ext uri="{FF2B5EF4-FFF2-40B4-BE49-F238E27FC236}">
                  <a16:creationId xmlns:a16="http://schemas.microsoft.com/office/drawing/2014/main" id="{D8CD290C-95BE-8AF9-354F-A4E6D436C4C7}"/>
                </a:ext>
              </a:extLst>
            </p:cNvPr>
            <p:cNvPicPr>
              <a:picLocks noChangeAspect="1"/>
            </p:cNvPicPr>
            <p:nvPr/>
          </p:nvPicPr>
          <p:blipFill>
            <a:blip r:embed="rId2"/>
            <a:stretch>
              <a:fillRect/>
            </a:stretch>
          </p:blipFill>
          <p:spPr>
            <a:xfrm>
              <a:off x="4920584" y="56647"/>
              <a:ext cx="1940493" cy="646831"/>
            </a:xfrm>
            <a:prstGeom prst="rect">
              <a:avLst/>
            </a:prstGeom>
          </p:spPr>
        </p:pic>
        <p:pic>
          <p:nvPicPr>
            <p:cNvPr id="7" name="Picture 6" descr="A black background with blue and green text&#10;&#10;Description automatically generated with low confidence">
              <a:extLst>
                <a:ext uri="{FF2B5EF4-FFF2-40B4-BE49-F238E27FC236}">
                  <a16:creationId xmlns:a16="http://schemas.microsoft.com/office/drawing/2014/main" id="{BF2428DE-19D1-D5A9-9D7D-951B32773279}"/>
                </a:ext>
              </a:extLst>
            </p:cNvPr>
            <p:cNvPicPr>
              <a:picLocks noChangeAspect="1"/>
            </p:cNvPicPr>
            <p:nvPr/>
          </p:nvPicPr>
          <p:blipFill>
            <a:blip r:embed="rId3"/>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2187723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2B3A056-1AC5-9F40-AF7F-F83B9505A7EF}"/>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69310" y="157558"/>
            <a:ext cx="8417490" cy="440846"/>
          </a:xfrm>
        </p:spPr>
        <p:txBody>
          <a:bodyPr>
            <a:noAutofit/>
          </a:bodyPr>
          <a:lstStyle>
            <a:lvl1pPr algn="l">
              <a:defRPr sz="2400" b="1">
                <a:solidFill>
                  <a:srgbClr val="00345C"/>
                </a:solidFill>
              </a:defRPr>
            </a:lvl1pPr>
          </a:lstStyle>
          <a:p>
            <a:r>
              <a:rPr lang="en-US"/>
              <a:t>Click to edit Master title style</a:t>
            </a:r>
          </a:p>
        </p:txBody>
      </p:sp>
      <p:sp>
        <p:nvSpPr>
          <p:cNvPr id="3" name="Text Placeholder 2"/>
          <p:cNvSpPr>
            <a:spLocks noGrp="1"/>
          </p:cNvSpPr>
          <p:nvPr>
            <p:ph type="body" idx="1"/>
          </p:nvPr>
        </p:nvSpPr>
        <p:spPr>
          <a:xfrm>
            <a:off x="269310" y="1151335"/>
            <a:ext cx="4228078" cy="479822"/>
          </a:xfrm>
        </p:spPr>
        <p:txBody>
          <a:bodyPr anchor="t" anchorCtr="0">
            <a:noAutofit/>
          </a:bodyPr>
          <a:lstStyle>
            <a:lvl1pPr marL="0" indent="0">
              <a:buNone/>
              <a:defRPr sz="1500" b="1">
                <a:solidFill>
                  <a:srgbClr val="0034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9310" y="1631156"/>
            <a:ext cx="4228078" cy="2963466"/>
          </a:xfrm>
        </p:spPr>
        <p:txBody>
          <a:bodyPr>
            <a:no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t" anchorCtr="0">
            <a:noAutofit/>
          </a:bodyPr>
          <a:lstStyle>
            <a:lvl1pPr marL="0" indent="0">
              <a:buNone/>
              <a:defRPr sz="1500" b="1">
                <a:solidFill>
                  <a:srgbClr val="0034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no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p:cNvSpPr/>
          <p:nvPr userDrawn="1"/>
        </p:nvSpPr>
        <p:spPr>
          <a:xfrm flipV="1">
            <a:off x="0"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7" name="Picture 16" descr="CESC_hort logo reversed.png">
            <a:extLst>
              <a:ext uri="{FF2B5EF4-FFF2-40B4-BE49-F238E27FC236}">
                <a16:creationId xmlns:a16="http://schemas.microsoft.com/office/drawing/2014/main" id="{8DF84FDA-C95B-6441-B7E7-0460A3816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310" y="4838500"/>
            <a:ext cx="1514723" cy="263638"/>
          </a:xfrm>
          <a:prstGeom prst="rect">
            <a:avLst/>
          </a:prstGeom>
        </p:spPr>
      </p:pic>
      <p:sp>
        <p:nvSpPr>
          <p:cNvPr id="18" name="TextBox 17">
            <a:extLst>
              <a:ext uri="{FF2B5EF4-FFF2-40B4-BE49-F238E27FC236}">
                <a16:creationId xmlns:a16="http://schemas.microsoft.com/office/drawing/2014/main" id="{EA374833-906E-C441-9175-467F2CB7A0EB}"/>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cleanenergysolutions.org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3143149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C9E46B-362A-3A4C-B67B-084E6999E053}"/>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69310" y="163332"/>
            <a:ext cx="8417490" cy="433739"/>
          </a:xfrm>
        </p:spPr>
        <p:txBody>
          <a:bodyPr>
            <a:noAutofit/>
          </a:bodyPr>
          <a:lstStyle>
            <a:lvl1pPr>
              <a:defRPr sz="2400" b="1">
                <a:solidFill>
                  <a:srgbClr val="00345C"/>
                </a:solidFill>
              </a:defRPr>
            </a:lvl1pPr>
          </a:lstStyle>
          <a:p>
            <a:r>
              <a:rPr lang="en-US"/>
              <a:t>Click to edit Master title style</a:t>
            </a:r>
          </a:p>
        </p:txBody>
      </p:sp>
      <p:sp>
        <p:nvSpPr>
          <p:cNvPr id="9" name="Rectangle 8"/>
          <p:cNvSpPr/>
          <p:nvPr userDrawn="1"/>
        </p:nvSpPr>
        <p:spPr>
          <a:xfrm flipV="1">
            <a:off x="0"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 name="Picture 6" descr="CESC_hort logo reversed.png">
            <a:extLst>
              <a:ext uri="{FF2B5EF4-FFF2-40B4-BE49-F238E27FC236}">
                <a16:creationId xmlns:a16="http://schemas.microsoft.com/office/drawing/2014/main" id="{28ADD201-F942-D443-9526-96379F46E6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310" y="4838500"/>
            <a:ext cx="1514723" cy="263638"/>
          </a:xfrm>
          <a:prstGeom prst="rect">
            <a:avLst/>
          </a:prstGeom>
        </p:spPr>
      </p:pic>
      <p:sp>
        <p:nvSpPr>
          <p:cNvPr id="12" name="Content Placeholder 2">
            <a:extLst>
              <a:ext uri="{FF2B5EF4-FFF2-40B4-BE49-F238E27FC236}">
                <a16:creationId xmlns:a16="http://schemas.microsoft.com/office/drawing/2014/main" id="{4DD4E0CC-D40B-D34B-8B0F-8F51C11189B1}"/>
              </a:ext>
            </a:extLst>
          </p:cNvPr>
          <p:cNvSpPr>
            <a:spLocks noGrp="1"/>
          </p:cNvSpPr>
          <p:nvPr>
            <p:ph idx="1"/>
          </p:nvPr>
        </p:nvSpPr>
        <p:spPr>
          <a:xfrm>
            <a:off x="269310" y="1051988"/>
            <a:ext cx="8417490" cy="3696593"/>
          </a:xfrm>
        </p:spPr>
        <p:txBody>
          <a:bodyPr>
            <a:noAutofit/>
          </a:bodyPr>
          <a:lstStyle>
            <a:lvl1pPr>
              <a:defRPr>
                <a:solidFill>
                  <a:srgbClr val="00345C"/>
                </a:solidFill>
              </a:defRPr>
            </a:lvl1pPr>
            <a:lvl2pPr>
              <a:defRPr>
                <a:solidFill>
                  <a:srgbClr val="00345C"/>
                </a:solidFill>
              </a:defRPr>
            </a:lvl2pPr>
            <a:lvl3pPr>
              <a:defRPr>
                <a:solidFill>
                  <a:srgbClr val="00345C"/>
                </a:solidFill>
              </a:defRPr>
            </a:lvl3pPr>
            <a:lvl4pPr>
              <a:defRPr>
                <a:solidFill>
                  <a:srgbClr val="00345C"/>
                </a:solidFill>
              </a:defRPr>
            </a:lvl4pPr>
            <a:lvl5pPr>
              <a:defRPr>
                <a:solidFill>
                  <a:srgbClr val="0034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33E5C524-EA8C-8B45-A4F9-EDECA3FE6B06}"/>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cleanenergysolutions.org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142609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 name="Picture 6" descr="CESC_hort logo reversed.png">
            <a:extLst>
              <a:ext uri="{FF2B5EF4-FFF2-40B4-BE49-F238E27FC236}">
                <a16:creationId xmlns:a16="http://schemas.microsoft.com/office/drawing/2014/main" id="{5583503A-E2EC-DC44-B25A-3D6095612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310" y="4838500"/>
            <a:ext cx="1514723" cy="263638"/>
          </a:xfrm>
          <a:prstGeom prst="rect">
            <a:avLst/>
          </a:prstGeom>
        </p:spPr>
      </p:pic>
      <p:sp>
        <p:nvSpPr>
          <p:cNvPr id="10" name="TextBox 9">
            <a:extLst>
              <a:ext uri="{FF2B5EF4-FFF2-40B4-BE49-F238E27FC236}">
                <a16:creationId xmlns:a16="http://schemas.microsoft.com/office/drawing/2014/main" id="{A5EDF46E-21E0-D741-9E15-AEB712E5D49F}"/>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cleanenergysolutions.org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1671240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216BF4A-7071-E74A-B2BD-91654FD0056B}"/>
              </a:ext>
            </a:extLst>
          </p:cNvPr>
          <p:cNvSpPr>
            <a:spLocks noGrp="1"/>
          </p:cNvSpPr>
          <p:nvPr>
            <p:ph type="ftr" sz="quarter" idx="11"/>
          </p:nvPr>
        </p:nvSpPr>
        <p:spPr>
          <a:xfrm>
            <a:off x="3071813" y="4767266"/>
            <a:ext cx="3086100" cy="153351"/>
          </a:xfrm>
          <a:prstGeom prst="rect">
            <a:avLst/>
          </a:prstGeom>
        </p:spPr>
        <p:txBody>
          <a:bodyPr anchor="ctr"/>
          <a:lstStyle>
            <a:lvl1pPr algn="ctr">
              <a:defRPr sz="600">
                <a:solidFill>
                  <a:srgbClr val="0C5F99"/>
                </a:solidFill>
                <a:latin typeface="+mn-lt"/>
              </a:defRPr>
            </a:lvl1pPr>
          </a:lstStyle>
          <a:p>
            <a:endParaRPr lang="en-US"/>
          </a:p>
        </p:txBody>
      </p:sp>
      <p:sp>
        <p:nvSpPr>
          <p:cNvPr id="7" name="Title 1">
            <a:extLst>
              <a:ext uri="{FF2B5EF4-FFF2-40B4-BE49-F238E27FC236}">
                <a16:creationId xmlns:a16="http://schemas.microsoft.com/office/drawing/2014/main" id="{A1854D2E-48DC-2F4F-8698-72A40F9D17A6}"/>
              </a:ext>
            </a:extLst>
          </p:cNvPr>
          <p:cNvSpPr>
            <a:spLocks noGrp="1"/>
          </p:cNvSpPr>
          <p:nvPr>
            <p:ph type="title" hasCustomPrompt="1"/>
          </p:nvPr>
        </p:nvSpPr>
        <p:spPr>
          <a:xfrm>
            <a:off x="629841" y="403625"/>
            <a:ext cx="7886700" cy="367901"/>
          </a:xfrm>
          <a:prstGeom prst="rect">
            <a:avLst/>
          </a:prstGeom>
        </p:spPr>
        <p:txBody>
          <a:bodyPr>
            <a:noAutofit/>
          </a:bodyPr>
          <a:lstStyle>
            <a:lvl1pPr algn="l">
              <a:defRPr sz="2400" b="1">
                <a:solidFill>
                  <a:srgbClr val="97C02F"/>
                </a:solidFill>
                <a:latin typeface="+mn-lt"/>
                <a:cs typeface="Microsoft Sans Serif"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B667B9FA-3601-A048-925B-8B15A1E814DE}"/>
              </a:ext>
            </a:extLst>
          </p:cNvPr>
          <p:cNvSpPr>
            <a:spLocks noGrp="1"/>
          </p:cNvSpPr>
          <p:nvPr>
            <p:ph idx="1" hasCustomPrompt="1"/>
          </p:nvPr>
        </p:nvSpPr>
        <p:spPr>
          <a:xfrm>
            <a:off x="628650" y="1085850"/>
            <a:ext cx="7886700" cy="3600450"/>
          </a:xfrm>
          <a:prstGeom prst="rect">
            <a:avLst/>
          </a:prstGeom>
        </p:spPr>
        <p:txBody>
          <a:bodyPr/>
          <a:lstStyle>
            <a:lvl1pPr marL="0" indent="0">
              <a:lnSpc>
                <a:spcPct val="114000"/>
              </a:lnSpc>
              <a:spcBef>
                <a:spcPts val="0"/>
              </a:spcBef>
              <a:buNone/>
              <a:defRPr sz="900">
                <a:solidFill>
                  <a:schemeClr val="bg1"/>
                </a:solidFill>
                <a:latin typeface="+mn-lt"/>
                <a:cs typeface="Microsoft Sans Serif" panose="020B0604020202020204" pitchFamily="34" charset="0"/>
              </a:defRPr>
            </a:lvl1pPr>
            <a:lvl2pPr marL="342883" indent="0">
              <a:lnSpc>
                <a:spcPct val="114000"/>
              </a:lnSpc>
              <a:spcBef>
                <a:spcPts val="0"/>
              </a:spcBef>
              <a:buNone/>
              <a:defRPr sz="900">
                <a:solidFill>
                  <a:schemeClr val="bg1"/>
                </a:solidFill>
                <a:latin typeface="+mn-lt"/>
                <a:cs typeface="Microsoft Sans Serif" panose="020B0604020202020204" pitchFamily="34" charset="0"/>
              </a:defRPr>
            </a:lvl2pPr>
            <a:lvl3pPr marL="685766" indent="0">
              <a:lnSpc>
                <a:spcPct val="114000"/>
              </a:lnSpc>
              <a:spcBef>
                <a:spcPts val="0"/>
              </a:spcBef>
              <a:buNone/>
              <a:defRPr sz="900">
                <a:solidFill>
                  <a:schemeClr val="bg1"/>
                </a:solidFill>
                <a:latin typeface="+mn-lt"/>
                <a:cs typeface="Microsoft Sans Serif" panose="020B0604020202020204" pitchFamily="34" charset="0"/>
              </a:defRPr>
            </a:lvl3pPr>
            <a:lvl4pPr marL="1028649" indent="0">
              <a:lnSpc>
                <a:spcPct val="114000"/>
              </a:lnSpc>
              <a:spcBef>
                <a:spcPts val="0"/>
              </a:spcBef>
              <a:buNone/>
              <a:defRPr sz="900">
                <a:solidFill>
                  <a:schemeClr val="bg1"/>
                </a:solidFill>
                <a:latin typeface="+mn-lt"/>
                <a:cs typeface="Microsoft Sans Serif" panose="020B0604020202020204" pitchFamily="34" charset="0"/>
              </a:defRPr>
            </a:lvl4pPr>
            <a:lvl5pPr marL="1371532" indent="0">
              <a:lnSpc>
                <a:spcPct val="114000"/>
              </a:lnSpc>
              <a:spcBef>
                <a:spcPts val="0"/>
              </a:spcBef>
              <a:buNone/>
              <a:defRPr sz="900">
                <a:solidFill>
                  <a:schemeClr val="bg1"/>
                </a:solidFill>
                <a:latin typeface="+mn-lt"/>
                <a:cs typeface="Microsoft Sans Serif"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4989B3D-9185-2143-8FE1-99F3A0DA6E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2465" y="187981"/>
            <a:ext cx="2047085" cy="532884"/>
          </a:xfrm>
          <a:prstGeom prst="rect">
            <a:avLst/>
          </a:prstGeom>
        </p:spPr>
      </p:pic>
    </p:spTree>
    <p:extLst>
      <p:ext uri="{BB962C8B-B14F-4D97-AF65-F5344CB8AC3E}">
        <p14:creationId xmlns:p14="http://schemas.microsoft.com/office/powerpoint/2010/main" val="896204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3929">
          <p15:clr>
            <a:srgbClr val="FBAE40"/>
          </p15:clr>
        </p15:guide>
        <p15:guide id="2" pos="528">
          <p15:clr>
            <a:srgbClr val="FBAE40"/>
          </p15:clr>
        </p15:guide>
        <p15:guide id="3" orient="horz" pos="912">
          <p15:clr>
            <a:srgbClr val="FBAE40"/>
          </p15:clr>
        </p15:guide>
        <p15:guide id="4" orient="horz" pos="346">
          <p15:clr>
            <a:srgbClr val="FBAE40"/>
          </p15:clr>
        </p15:guide>
        <p15:guide id="5" orient="horz" pos="73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8"/>
        <p:cNvGrpSpPr/>
        <p:nvPr/>
      </p:nvGrpSpPr>
      <p:grpSpPr>
        <a:xfrm>
          <a:off x="0" y="0"/>
          <a:ext cx="0" cy="0"/>
          <a:chOff x="0" y="0"/>
          <a:chExt cx="0" cy="0"/>
        </a:xfrm>
      </p:grpSpPr>
      <p:sp>
        <p:nvSpPr>
          <p:cNvPr id="50" name="Google Shape;50;p58"/>
          <p:cNvSpPr txBox="1"/>
          <p:nvPr/>
        </p:nvSpPr>
        <p:spPr>
          <a:xfrm>
            <a:off x="0" y="876317"/>
            <a:ext cx="6421438" cy="54864"/>
          </a:xfrm>
          <a:prstGeom prst="rect">
            <a:avLst/>
          </a:prstGeom>
          <a:solidFill>
            <a:srgbClr val="3F3F3F"/>
          </a:solidFill>
          <a:ln>
            <a:noFill/>
          </a:ln>
        </p:spPr>
        <p:txBody>
          <a:bodyPr spcFirstLastPara="1" wrap="square" lIns="34275" tIns="68569" rIns="68569" bIns="68569" anchor="ctr"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en-US" sz="2700" b="0" i="0" u="none" strike="noStrike" cap="small">
                <a:solidFill>
                  <a:schemeClr val="lt1"/>
                </a:solidFill>
                <a:latin typeface="Verdana"/>
                <a:ea typeface="Verdana"/>
                <a:cs typeface="Verdana"/>
                <a:sym typeface="Verdana"/>
              </a:rPr>
              <a:t>	</a:t>
            </a:r>
            <a:endParaRPr sz="2100" b="0" i="0" u="none" strike="noStrike" cap="small">
              <a:solidFill>
                <a:schemeClr val="lt1"/>
              </a:solidFill>
              <a:latin typeface="Verdana"/>
              <a:ea typeface="Verdana"/>
              <a:cs typeface="Verdana"/>
              <a:sym typeface="Verdana"/>
            </a:endParaRPr>
          </a:p>
        </p:txBody>
      </p:sp>
      <p:sp>
        <p:nvSpPr>
          <p:cNvPr id="51" name="Google Shape;51;p58"/>
          <p:cNvSpPr txBox="1"/>
          <p:nvPr/>
        </p:nvSpPr>
        <p:spPr>
          <a:xfrm>
            <a:off x="6421438" y="876317"/>
            <a:ext cx="2722562" cy="54864"/>
          </a:xfrm>
          <a:prstGeom prst="rect">
            <a:avLst/>
          </a:prstGeom>
          <a:solidFill>
            <a:srgbClr val="A5A5A5"/>
          </a:solidFill>
          <a:ln>
            <a:noFill/>
          </a:ln>
        </p:spPr>
        <p:txBody>
          <a:bodyPr spcFirstLastPara="1" wrap="square" lIns="68569" tIns="34275" rIns="68569" bIns="34275" anchor="t" anchorCtr="0">
            <a:normAutofit fontScale="25000" lnSpcReduction="20000"/>
          </a:bodyPr>
          <a:lstStyle/>
          <a:p>
            <a:pPr marL="0" marR="0" lvl="0" indent="0" algn="ctr" rtl="0">
              <a:lnSpc>
                <a:spcPct val="100000"/>
              </a:lnSpc>
              <a:spcBef>
                <a:spcPts val="0"/>
              </a:spcBef>
              <a:spcAft>
                <a:spcPts val="0"/>
              </a:spcAft>
              <a:buClr>
                <a:srgbClr val="000000"/>
              </a:buClr>
              <a:buSzPct val="100000"/>
              <a:buFont typeface="Arial"/>
              <a:buNone/>
            </a:pPr>
            <a:endParaRPr sz="2700" b="0" i="0" u="none" strike="noStrike" cap="small">
              <a:solidFill>
                <a:schemeClr val="lt1"/>
              </a:solidFill>
              <a:latin typeface="Verdana"/>
              <a:ea typeface="Verdana"/>
              <a:cs typeface="Verdana"/>
              <a:sym typeface="Verdana"/>
            </a:endParaRPr>
          </a:p>
        </p:txBody>
      </p:sp>
      <p:sp>
        <p:nvSpPr>
          <p:cNvPr id="52" name="Google Shape;52;p58"/>
          <p:cNvSpPr txBox="1">
            <a:spLocks noGrp="1"/>
          </p:cNvSpPr>
          <p:nvPr>
            <p:ph type="body" idx="1"/>
          </p:nvPr>
        </p:nvSpPr>
        <p:spPr>
          <a:xfrm>
            <a:off x="111685" y="101837"/>
            <a:ext cx="5767532" cy="735576"/>
          </a:xfrm>
          <a:prstGeom prst="rect">
            <a:avLst/>
          </a:prstGeom>
          <a:noFill/>
          <a:ln>
            <a:noFill/>
          </a:ln>
        </p:spPr>
        <p:txBody>
          <a:bodyPr spcFirstLastPara="1" wrap="square" lIns="91425" tIns="45700" rIns="91425" bIns="45700" anchor="t" anchorCtr="0">
            <a:normAutofit/>
          </a:bodyPr>
          <a:lstStyle>
            <a:lvl1pPr marL="342900" marR="0" lvl="0" indent="-171450" algn="l">
              <a:lnSpc>
                <a:spcPct val="100000"/>
              </a:lnSpc>
              <a:spcBef>
                <a:spcPts val="420"/>
              </a:spcBef>
              <a:spcAft>
                <a:spcPts val="0"/>
              </a:spcAft>
              <a:buClr>
                <a:srgbClr val="E36C09"/>
              </a:buClr>
              <a:buSzPts val="2800"/>
              <a:buFont typeface="Arial"/>
              <a:buNone/>
              <a:defRPr sz="2100" cap="small">
                <a:solidFill>
                  <a:srgbClr val="E36C09"/>
                </a:solidFill>
                <a:latin typeface="Avenir"/>
                <a:ea typeface="Avenir"/>
                <a:cs typeface="Avenir"/>
                <a:sym typeface="Aveni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3" name="Google Shape;53;p58"/>
          <p:cNvSpPr txBox="1">
            <a:spLocks noGrp="1"/>
          </p:cNvSpPr>
          <p:nvPr>
            <p:ph type="body" idx="2"/>
          </p:nvPr>
        </p:nvSpPr>
        <p:spPr>
          <a:xfrm>
            <a:off x="368511" y="1084522"/>
            <a:ext cx="8433847" cy="340507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2600"/>
              <a:buFont typeface="Arial"/>
              <a:buNone/>
              <a:defRPr sz="1950">
                <a:latin typeface="Avenir"/>
                <a:ea typeface="Avenir"/>
                <a:cs typeface="Avenir"/>
                <a:sym typeface="Avenir"/>
              </a:defRPr>
            </a:lvl1pPr>
            <a:lvl2pPr marL="685800" lvl="1" indent="-285750" algn="l">
              <a:lnSpc>
                <a:spcPct val="90000"/>
              </a:lnSpc>
              <a:spcBef>
                <a:spcPts val="375"/>
              </a:spcBef>
              <a:spcAft>
                <a:spcPts val="0"/>
              </a:spcAft>
              <a:buClr>
                <a:schemeClr val="dk1"/>
              </a:buClr>
              <a:buSzPts val="2400"/>
              <a:buFont typeface="Arial"/>
              <a:buChar char="•"/>
              <a:defRPr sz="1800">
                <a:latin typeface="Avenir"/>
                <a:ea typeface="Avenir"/>
                <a:cs typeface="Avenir"/>
                <a:sym typeface="Avenir"/>
              </a:defRPr>
            </a:lvl2pPr>
            <a:lvl3pPr marL="1028700" lvl="2" indent="-266700" algn="l">
              <a:lnSpc>
                <a:spcPct val="90000"/>
              </a:lnSpc>
              <a:spcBef>
                <a:spcPts val="375"/>
              </a:spcBef>
              <a:spcAft>
                <a:spcPts val="0"/>
              </a:spcAft>
              <a:buClr>
                <a:schemeClr val="dk1"/>
              </a:buClr>
              <a:buSzPts val="2000"/>
              <a:buChar char="•"/>
              <a:defRPr sz="1500">
                <a:latin typeface="Avenir"/>
                <a:ea typeface="Avenir"/>
                <a:cs typeface="Avenir"/>
                <a:sym typeface="Avenir"/>
              </a:defRPr>
            </a:lvl3pPr>
            <a:lvl4pPr marL="1371600" lvl="3" indent="-257175" algn="l">
              <a:lnSpc>
                <a:spcPct val="90000"/>
              </a:lnSpc>
              <a:spcBef>
                <a:spcPts val="375"/>
              </a:spcBef>
              <a:spcAft>
                <a:spcPts val="0"/>
              </a:spcAft>
              <a:buClr>
                <a:schemeClr val="dk1"/>
              </a:buClr>
              <a:buSzPts val="1800"/>
              <a:buChar char="•"/>
              <a:defRPr sz="1350">
                <a:latin typeface="Avenir"/>
                <a:ea typeface="Avenir"/>
                <a:cs typeface="Avenir"/>
                <a:sym typeface="Avenir"/>
              </a:defRPr>
            </a:lvl4pPr>
            <a:lvl5pPr marL="1714500" lvl="4" indent="-257175" algn="l">
              <a:lnSpc>
                <a:spcPct val="90000"/>
              </a:lnSpc>
              <a:spcBef>
                <a:spcPts val="375"/>
              </a:spcBef>
              <a:spcAft>
                <a:spcPts val="0"/>
              </a:spcAft>
              <a:buClr>
                <a:schemeClr val="dk1"/>
              </a:buClr>
              <a:buSzPts val="1800"/>
              <a:buChar char="•"/>
              <a:defRPr sz="1350">
                <a:latin typeface="Avenir"/>
                <a:ea typeface="Avenir"/>
                <a:cs typeface="Avenir"/>
                <a:sym typeface="Aveni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4" name="Google Shape;54;p58"/>
          <p:cNvSpPr txBox="1"/>
          <p:nvPr/>
        </p:nvSpPr>
        <p:spPr>
          <a:xfrm>
            <a:off x="0" y="4583985"/>
            <a:ext cx="6421438" cy="41148"/>
          </a:xfrm>
          <a:prstGeom prst="rect">
            <a:avLst/>
          </a:prstGeom>
          <a:solidFill>
            <a:srgbClr val="3F3F3F"/>
          </a:solidFill>
          <a:ln>
            <a:noFill/>
          </a:ln>
        </p:spPr>
        <p:txBody>
          <a:bodyPr spcFirstLastPara="1" wrap="square" lIns="34275" tIns="68569" rIns="68569" bIns="68569" anchor="ctr"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en-US" sz="2700" b="0" i="0" u="none" strike="noStrike" cap="small">
                <a:solidFill>
                  <a:schemeClr val="lt1"/>
                </a:solidFill>
                <a:latin typeface="Verdana"/>
                <a:ea typeface="Verdana"/>
                <a:cs typeface="Verdana"/>
                <a:sym typeface="Verdana"/>
              </a:rPr>
              <a:t>	</a:t>
            </a:r>
            <a:endParaRPr sz="2100" b="0" i="0" u="none" strike="noStrike" cap="small">
              <a:solidFill>
                <a:schemeClr val="lt1"/>
              </a:solidFill>
              <a:latin typeface="Verdana"/>
              <a:ea typeface="Verdana"/>
              <a:cs typeface="Verdana"/>
              <a:sym typeface="Verdana"/>
            </a:endParaRPr>
          </a:p>
        </p:txBody>
      </p:sp>
      <p:sp>
        <p:nvSpPr>
          <p:cNvPr id="55" name="Google Shape;55;p58"/>
          <p:cNvSpPr txBox="1"/>
          <p:nvPr/>
        </p:nvSpPr>
        <p:spPr>
          <a:xfrm>
            <a:off x="5809858" y="4583985"/>
            <a:ext cx="2722562" cy="41148"/>
          </a:xfrm>
          <a:prstGeom prst="rect">
            <a:avLst/>
          </a:prstGeom>
          <a:solidFill>
            <a:srgbClr val="A5A5A5"/>
          </a:solidFill>
          <a:ln>
            <a:noFill/>
          </a:ln>
        </p:spPr>
        <p:txBody>
          <a:bodyPr spcFirstLastPara="1" wrap="square" lIns="68569" tIns="34275" rIns="68569" bIns="34275" anchor="t" anchorCtr="0">
            <a:normAutofit fontScale="25000" lnSpcReduction="20000"/>
          </a:bodyPr>
          <a:lstStyle/>
          <a:p>
            <a:pPr marL="0" marR="0" lvl="0" indent="0" algn="ctr" rtl="0">
              <a:lnSpc>
                <a:spcPct val="100000"/>
              </a:lnSpc>
              <a:spcBef>
                <a:spcPts val="0"/>
              </a:spcBef>
              <a:spcAft>
                <a:spcPts val="0"/>
              </a:spcAft>
              <a:buClr>
                <a:srgbClr val="000000"/>
              </a:buClr>
              <a:buSzPct val="100000"/>
              <a:buFont typeface="Arial"/>
              <a:buNone/>
            </a:pPr>
            <a:endParaRPr sz="2700" b="0" i="0" u="none" strike="noStrike" cap="small">
              <a:solidFill>
                <a:schemeClr val="lt1"/>
              </a:solidFill>
              <a:latin typeface="Verdana"/>
              <a:ea typeface="Verdana"/>
              <a:cs typeface="Verdana"/>
              <a:sym typeface="Verdana"/>
            </a:endParaRPr>
          </a:p>
        </p:txBody>
      </p:sp>
      <p:sp>
        <p:nvSpPr>
          <p:cNvPr id="56" name="Google Shape;56;p58" descr="Image result for german flag"/>
          <p:cNvSpPr/>
          <p:nvPr/>
        </p:nvSpPr>
        <p:spPr>
          <a:xfrm>
            <a:off x="155575" y="-377427"/>
            <a:ext cx="1752600" cy="785813"/>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pic>
        <p:nvPicPr>
          <p:cNvPr id="57" name="Google Shape;57;p58"/>
          <p:cNvPicPr preferRelativeResize="0"/>
          <p:nvPr/>
        </p:nvPicPr>
        <p:blipFill rotWithShape="1">
          <a:blip r:embed="rId2">
            <a:alphaModFix/>
          </a:blip>
          <a:srcRect/>
          <a:stretch/>
        </p:blipFill>
        <p:spPr>
          <a:xfrm>
            <a:off x="3097093" y="4695878"/>
            <a:ext cx="391669" cy="205740"/>
          </a:xfrm>
          <a:prstGeom prst="rect">
            <a:avLst/>
          </a:prstGeom>
          <a:noFill/>
          <a:ln w="9525" cap="flat" cmpd="sng">
            <a:solidFill>
              <a:schemeClr val="dk1"/>
            </a:solidFill>
            <a:prstDash val="solid"/>
            <a:round/>
            <a:headEnd type="none" w="sm" len="sm"/>
            <a:tailEnd type="none" w="sm" len="sm"/>
          </a:ln>
        </p:spPr>
      </p:pic>
      <p:sp>
        <p:nvSpPr>
          <p:cNvPr id="58" name="Google Shape;58;p58"/>
          <p:cNvSpPr txBox="1"/>
          <p:nvPr/>
        </p:nvSpPr>
        <p:spPr>
          <a:xfrm>
            <a:off x="3083639" y="4897116"/>
            <a:ext cx="416219" cy="276969"/>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India </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chemeClr val="dk1"/>
                </a:solidFill>
                <a:latin typeface="Calibri"/>
                <a:ea typeface="Calibri"/>
                <a:cs typeface="Calibri"/>
                <a:sym typeface="Calibri"/>
              </a:rPr>
              <a:t>(co-lead)</a:t>
            </a:r>
            <a:endParaRPr sz="1050" b="0" i="0" u="none" strike="noStrike" cap="none">
              <a:solidFill>
                <a:srgbClr val="000000"/>
              </a:solidFill>
              <a:latin typeface="Arial"/>
              <a:ea typeface="Arial"/>
              <a:cs typeface="Arial"/>
              <a:sym typeface="Arial"/>
            </a:endParaRPr>
          </a:p>
        </p:txBody>
      </p:sp>
      <p:pic>
        <p:nvPicPr>
          <p:cNvPr id="59" name="Google Shape;59;p58"/>
          <p:cNvPicPr preferRelativeResize="0"/>
          <p:nvPr/>
        </p:nvPicPr>
        <p:blipFill rotWithShape="1">
          <a:blip r:embed="rId3">
            <a:alphaModFix/>
          </a:blip>
          <a:srcRect/>
          <a:stretch/>
        </p:blipFill>
        <p:spPr>
          <a:xfrm>
            <a:off x="3856778" y="4695878"/>
            <a:ext cx="387551" cy="205740"/>
          </a:xfrm>
          <a:prstGeom prst="rect">
            <a:avLst/>
          </a:prstGeom>
          <a:noFill/>
          <a:ln w="9525" cap="flat" cmpd="sng">
            <a:solidFill>
              <a:schemeClr val="dk1"/>
            </a:solidFill>
            <a:prstDash val="solid"/>
            <a:round/>
            <a:headEnd type="none" w="sm" len="sm"/>
            <a:tailEnd type="none" w="sm" len="sm"/>
          </a:ln>
        </p:spPr>
      </p:pic>
      <p:sp>
        <p:nvSpPr>
          <p:cNvPr id="60" name="Google Shape;60;p58"/>
          <p:cNvSpPr txBox="1"/>
          <p:nvPr/>
        </p:nvSpPr>
        <p:spPr>
          <a:xfrm>
            <a:off x="3799162" y="4901618"/>
            <a:ext cx="502782"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Denmark</a:t>
            </a:r>
            <a:endParaRPr sz="1050" b="0" i="0" u="none" strike="noStrike" cap="none">
              <a:solidFill>
                <a:srgbClr val="000000"/>
              </a:solidFill>
              <a:latin typeface="Arial"/>
              <a:ea typeface="Arial"/>
              <a:cs typeface="Arial"/>
              <a:sym typeface="Arial"/>
            </a:endParaRPr>
          </a:p>
        </p:txBody>
      </p:sp>
      <p:pic>
        <p:nvPicPr>
          <p:cNvPr id="61" name="Google Shape;61;p58"/>
          <p:cNvPicPr preferRelativeResize="0"/>
          <p:nvPr/>
        </p:nvPicPr>
        <p:blipFill rotWithShape="1">
          <a:blip r:embed="rId4">
            <a:alphaModFix/>
          </a:blip>
          <a:srcRect/>
          <a:stretch/>
        </p:blipFill>
        <p:spPr>
          <a:xfrm>
            <a:off x="4661796" y="4706873"/>
            <a:ext cx="387551" cy="205740"/>
          </a:xfrm>
          <a:prstGeom prst="rect">
            <a:avLst/>
          </a:prstGeom>
          <a:noFill/>
          <a:ln w="9525" cap="flat" cmpd="sng">
            <a:solidFill>
              <a:schemeClr val="dk1"/>
            </a:solidFill>
            <a:prstDash val="solid"/>
            <a:round/>
            <a:headEnd type="none" w="sm" len="sm"/>
            <a:tailEnd type="none" w="sm" len="sm"/>
          </a:ln>
        </p:spPr>
      </p:pic>
      <p:sp>
        <p:nvSpPr>
          <p:cNvPr id="62" name="Google Shape;62;p58"/>
          <p:cNvSpPr txBox="1"/>
          <p:nvPr/>
        </p:nvSpPr>
        <p:spPr>
          <a:xfrm>
            <a:off x="4637418" y="4897116"/>
            <a:ext cx="433052"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Finland</a:t>
            </a:r>
            <a:endParaRPr sz="1050" b="0" i="0" u="none" strike="noStrike" cap="none">
              <a:solidFill>
                <a:srgbClr val="000000"/>
              </a:solidFill>
              <a:latin typeface="Arial"/>
              <a:ea typeface="Arial"/>
              <a:cs typeface="Arial"/>
              <a:sym typeface="Arial"/>
            </a:endParaRPr>
          </a:p>
        </p:txBody>
      </p:sp>
      <p:pic>
        <p:nvPicPr>
          <p:cNvPr id="63" name="Google Shape;63;p58"/>
          <p:cNvPicPr preferRelativeResize="0"/>
          <p:nvPr/>
        </p:nvPicPr>
        <p:blipFill rotWithShape="1">
          <a:blip r:embed="rId5">
            <a:alphaModFix/>
          </a:blip>
          <a:srcRect/>
          <a:stretch/>
        </p:blipFill>
        <p:spPr>
          <a:xfrm>
            <a:off x="5414654" y="4706873"/>
            <a:ext cx="387551" cy="205740"/>
          </a:xfrm>
          <a:prstGeom prst="rect">
            <a:avLst/>
          </a:prstGeom>
          <a:noFill/>
          <a:ln w="9525" cap="flat" cmpd="sng">
            <a:solidFill>
              <a:schemeClr val="dk1"/>
            </a:solidFill>
            <a:prstDash val="solid"/>
            <a:round/>
            <a:headEnd type="none" w="sm" len="sm"/>
            <a:tailEnd type="none" w="sm" len="sm"/>
          </a:ln>
        </p:spPr>
      </p:pic>
      <p:sp>
        <p:nvSpPr>
          <p:cNvPr id="64" name="Google Shape;64;p58"/>
          <p:cNvSpPr txBox="1"/>
          <p:nvPr/>
        </p:nvSpPr>
        <p:spPr>
          <a:xfrm>
            <a:off x="5395030" y="4901615"/>
            <a:ext cx="430646"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Mexico</a:t>
            </a:r>
            <a:endParaRPr sz="1050" b="0" i="0" u="none" strike="noStrike" cap="none">
              <a:solidFill>
                <a:srgbClr val="000000"/>
              </a:solidFill>
              <a:latin typeface="Arial"/>
              <a:ea typeface="Arial"/>
              <a:cs typeface="Arial"/>
              <a:sym typeface="Arial"/>
            </a:endParaRPr>
          </a:p>
        </p:txBody>
      </p:sp>
      <p:pic>
        <p:nvPicPr>
          <p:cNvPr id="65" name="Google Shape;65;p58"/>
          <p:cNvPicPr preferRelativeResize="0"/>
          <p:nvPr/>
        </p:nvPicPr>
        <p:blipFill rotWithShape="1">
          <a:blip r:embed="rId6">
            <a:alphaModFix/>
          </a:blip>
          <a:srcRect/>
          <a:stretch/>
        </p:blipFill>
        <p:spPr>
          <a:xfrm>
            <a:off x="6190983" y="4695878"/>
            <a:ext cx="387551" cy="205740"/>
          </a:xfrm>
          <a:prstGeom prst="rect">
            <a:avLst/>
          </a:prstGeom>
          <a:noFill/>
          <a:ln w="9525" cap="flat" cmpd="sng">
            <a:solidFill>
              <a:schemeClr val="dk1"/>
            </a:solidFill>
            <a:prstDash val="solid"/>
            <a:round/>
            <a:headEnd type="none" w="sm" len="sm"/>
            <a:tailEnd type="none" w="sm" len="sm"/>
          </a:ln>
        </p:spPr>
      </p:pic>
      <p:sp>
        <p:nvSpPr>
          <p:cNvPr id="66" name="Google Shape;66;p58"/>
          <p:cNvSpPr txBox="1"/>
          <p:nvPr/>
        </p:nvSpPr>
        <p:spPr>
          <a:xfrm>
            <a:off x="6071451" y="4897116"/>
            <a:ext cx="626614"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South Africa</a:t>
            </a:r>
            <a:endParaRPr sz="1050" b="0" i="0" u="none" strike="noStrike" cap="none">
              <a:solidFill>
                <a:srgbClr val="000000"/>
              </a:solidFill>
              <a:latin typeface="Arial"/>
              <a:ea typeface="Arial"/>
              <a:cs typeface="Arial"/>
              <a:sym typeface="Arial"/>
            </a:endParaRPr>
          </a:p>
        </p:txBody>
      </p:sp>
      <p:pic>
        <p:nvPicPr>
          <p:cNvPr id="67" name="Google Shape;67;p58"/>
          <p:cNvPicPr preferRelativeResize="0"/>
          <p:nvPr/>
        </p:nvPicPr>
        <p:blipFill rotWithShape="1">
          <a:blip r:embed="rId7">
            <a:alphaModFix/>
          </a:blip>
          <a:srcRect/>
          <a:stretch/>
        </p:blipFill>
        <p:spPr>
          <a:xfrm>
            <a:off x="7022848" y="4691376"/>
            <a:ext cx="387552" cy="205740"/>
          </a:xfrm>
          <a:prstGeom prst="rect">
            <a:avLst/>
          </a:prstGeom>
          <a:noFill/>
          <a:ln w="9525" cap="flat" cmpd="sng">
            <a:solidFill>
              <a:schemeClr val="dk1"/>
            </a:solidFill>
            <a:prstDash val="solid"/>
            <a:round/>
            <a:headEnd type="none" w="sm" len="sm"/>
            <a:tailEnd type="none" w="sm" len="sm"/>
          </a:ln>
        </p:spPr>
      </p:pic>
      <p:sp>
        <p:nvSpPr>
          <p:cNvPr id="68" name="Google Shape;68;p58"/>
          <p:cNvSpPr txBox="1"/>
          <p:nvPr/>
        </p:nvSpPr>
        <p:spPr>
          <a:xfrm>
            <a:off x="7035127" y="4901618"/>
            <a:ext cx="358511"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Spain</a:t>
            </a:r>
            <a:endParaRPr sz="1050" b="0" i="0" u="none" strike="noStrike" cap="none">
              <a:solidFill>
                <a:srgbClr val="000000"/>
              </a:solidFill>
              <a:latin typeface="Arial"/>
              <a:ea typeface="Arial"/>
              <a:cs typeface="Arial"/>
              <a:sym typeface="Arial"/>
            </a:endParaRPr>
          </a:p>
        </p:txBody>
      </p:sp>
      <p:sp>
        <p:nvSpPr>
          <p:cNvPr id="69" name="Google Shape;69;p58"/>
          <p:cNvSpPr txBox="1"/>
          <p:nvPr/>
        </p:nvSpPr>
        <p:spPr>
          <a:xfrm>
            <a:off x="5809858" y="4583985"/>
            <a:ext cx="2722562" cy="41148"/>
          </a:xfrm>
          <a:prstGeom prst="rect">
            <a:avLst/>
          </a:prstGeom>
          <a:solidFill>
            <a:srgbClr val="A5A5A5"/>
          </a:solidFill>
          <a:ln>
            <a:noFill/>
          </a:ln>
        </p:spPr>
        <p:txBody>
          <a:bodyPr spcFirstLastPara="1" wrap="square" lIns="68569" tIns="34275" rIns="68569" bIns="34275" anchor="t" anchorCtr="0">
            <a:normAutofit fontScale="25000" lnSpcReduction="20000"/>
          </a:bodyPr>
          <a:lstStyle/>
          <a:p>
            <a:pPr marL="0" marR="0" lvl="0" indent="0" algn="ctr" rtl="0">
              <a:lnSpc>
                <a:spcPct val="100000"/>
              </a:lnSpc>
              <a:spcBef>
                <a:spcPts val="0"/>
              </a:spcBef>
              <a:spcAft>
                <a:spcPts val="0"/>
              </a:spcAft>
              <a:buClr>
                <a:srgbClr val="000000"/>
              </a:buClr>
              <a:buSzPct val="100000"/>
              <a:buFont typeface="Arial"/>
              <a:buNone/>
            </a:pPr>
            <a:endParaRPr sz="2700" b="0" i="0" u="none" strike="noStrike" cap="small">
              <a:solidFill>
                <a:schemeClr val="lt1"/>
              </a:solidFill>
              <a:latin typeface="Verdana"/>
              <a:ea typeface="Verdana"/>
              <a:cs typeface="Verdana"/>
              <a:sym typeface="Verdana"/>
            </a:endParaRPr>
          </a:p>
        </p:txBody>
      </p:sp>
      <p:pic>
        <p:nvPicPr>
          <p:cNvPr id="70" name="Google Shape;70;p58"/>
          <p:cNvPicPr preferRelativeResize="0"/>
          <p:nvPr/>
        </p:nvPicPr>
        <p:blipFill rotWithShape="1">
          <a:blip r:embed="rId8">
            <a:alphaModFix/>
          </a:blip>
          <a:srcRect/>
          <a:stretch/>
        </p:blipFill>
        <p:spPr>
          <a:xfrm>
            <a:off x="7766729" y="4691376"/>
            <a:ext cx="387553" cy="205740"/>
          </a:xfrm>
          <a:prstGeom prst="rect">
            <a:avLst/>
          </a:prstGeom>
          <a:noFill/>
          <a:ln w="9525" cap="flat" cmpd="sng">
            <a:solidFill>
              <a:schemeClr val="dk1"/>
            </a:solidFill>
            <a:prstDash val="solid"/>
            <a:round/>
            <a:headEnd type="none" w="sm" len="sm"/>
            <a:tailEnd type="none" w="sm" len="sm"/>
          </a:ln>
        </p:spPr>
      </p:pic>
      <p:sp>
        <p:nvSpPr>
          <p:cNvPr id="71" name="Google Shape;71;p58"/>
          <p:cNvSpPr txBox="1"/>
          <p:nvPr/>
        </p:nvSpPr>
        <p:spPr>
          <a:xfrm>
            <a:off x="7615338" y="4897115"/>
            <a:ext cx="690334" cy="276969"/>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United States</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chemeClr val="dk1"/>
                </a:solidFill>
                <a:latin typeface="Calibri"/>
                <a:ea typeface="Calibri"/>
                <a:cs typeface="Calibri"/>
                <a:sym typeface="Calibri"/>
              </a:rPr>
              <a:t>(co-lead)</a:t>
            </a:r>
            <a:endParaRPr sz="1050" b="0" i="0" u="none" strike="noStrike" cap="none">
              <a:solidFill>
                <a:srgbClr val="000000"/>
              </a:solidFill>
              <a:latin typeface="Arial"/>
              <a:ea typeface="Arial"/>
              <a:cs typeface="Arial"/>
              <a:sym typeface="Arial"/>
            </a:endParaRPr>
          </a:p>
        </p:txBody>
      </p:sp>
      <p:sp>
        <p:nvSpPr>
          <p:cNvPr id="72" name="Google Shape;72;p58"/>
          <p:cNvSpPr txBox="1"/>
          <p:nvPr/>
        </p:nvSpPr>
        <p:spPr>
          <a:xfrm>
            <a:off x="1666078" y="4903163"/>
            <a:ext cx="416220" cy="276969"/>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dirty="0">
                <a:solidFill>
                  <a:schemeClr val="dk1"/>
                </a:solidFill>
                <a:latin typeface="Calibri"/>
                <a:ea typeface="Calibri"/>
                <a:cs typeface="Calibri"/>
                <a:sym typeface="Calibri"/>
              </a:rPr>
              <a:t>Brazil</a:t>
            </a:r>
            <a:endParaRPr sz="6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US" sz="600" b="0" i="0" u="none" strike="noStrike" cap="none" dirty="0">
                <a:solidFill>
                  <a:schemeClr val="dk1"/>
                </a:solidFill>
                <a:latin typeface="Calibri"/>
                <a:ea typeface="Calibri"/>
                <a:cs typeface="Calibri"/>
                <a:sym typeface="Calibri"/>
              </a:rPr>
              <a:t>(co-lead)</a:t>
            </a:r>
            <a:endParaRPr sz="1050" b="0" i="0" u="none" strike="noStrike" cap="none" dirty="0">
              <a:solidFill>
                <a:srgbClr val="000000"/>
              </a:solidFill>
              <a:latin typeface="Arial"/>
              <a:ea typeface="Arial"/>
              <a:cs typeface="Arial"/>
              <a:sym typeface="Arial"/>
            </a:endParaRPr>
          </a:p>
        </p:txBody>
      </p:sp>
      <p:pic>
        <p:nvPicPr>
          <p:cNvPr id="73" name="Google Shape;73;p58" descr="Image result for brazil flag"/>
          <p:cNvPicPr preferRelativeResize="0"/>
          <p:nvPr/>
        </p:nvPicPr>
        <p:blipFill rotWithShape="1">
          <a:blip r:embed="rId9">
            <a:alphaModFix/>
          </a:blip>
          <a:srcRect/>
          <a:stretch/>
        </p:blipFill>
        <p:spPr>
          <a:xfrm>
            <a:off x="1681448" y="4691375"/>
            <a:ext cx="391669" cy="205740"/>
          </a:xfrm>
          <a:prstGeom prst="rect">
            <a:avLst/>
          </a:prstGeom>
          <a:noFill/>
          <a:ln w="9525" cap="flat" cmpd="sng">
            <a:solidFill>
              <a:schemeClr val="dk1"/>
            </a:solidFill>
            <a:prstDash val="solid"/>
            <a:round/>
            <a:headEnd type="none" w="sm" len="sm"/>
            <a:tailEnd type="none" w="sm" len="sm"/>
          </a:ln>
        </p:spPr>
      </p:pic>
      <p:pic>
        <p:nvPicPr>
          <p:cNvPr id="74" name="Google Shape;74;p58"/>
          <p:cNvPicPr preferRelativeResize="0"/>
          <p:nvPr/>
        </p:nvPicPr>
        <p:blipFill rotWithShape="1">
          <a:blip r:embed="rId10">
            <a:alphaModFix/>
          </a:blip>
          <a:srcRect/>
          <a:stretch/>
        </p:blipFill>
        <p:spPr>
          <a:xfrm>
            <a:off x="2353896" y="4691375"/>
            <a:ext cx="396027" cy="205740"/>
          </a:xfrm>
          <a:prstGeom prst="rect">
            <a:avLst/>
          </a:prstGeom>
          <a:noFill/>
          <a:ln w="9525" cap="flat" cmpd="sng">
            <a:solidFill>
              <a:schemeClr val="dk1"/>
            </a:solidFill>
            <a:prstDash val="solid"/>
            <a:round/>
            <a:headEnd type="none" w="sm" len="sm"/>
            <a:tailEnd type="none" w="sm" len="sm"/>
          </a:ln>
        </p:spPr>
      </p:pic>
      <p:sp>
        <p:nvSpPr>
          <p:cNvPr id="75" name="Google Shape;75;p58"/>
          <p:cNvSpPr txBox="1"/>
          <p:nvPr/>
        </p:nvSpPr>
        <p:spPr>
          <a:xfrm>
            <a:off x="2335770" y="4887969"/>
            <a:ext cx="363321"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China</a:t>
            </a:r>
            <a:endParaRPr sz="1050" b="0" i="0" u="none" strike="noStrike" cap="none">
              <a:solidFill>
                <a:srgbClr val="000000"/>
              </a:solidFill>
              <a:latin typeface="Arial"/>
              <a:ea typeface="Arial"/>
              <a:cs typeface="Arial"/>
              <a:sym typeface="Arial"/>
            </a:endParaRPr>
          </a:p>
        </p:txBody>
      </p:sp>
      <p:pic>
        <p:nvPicPr>
          <p:cNvPr id="76" name="Google Shape;76;p58"/>
          <p:cNvPicPr preferRelativeResize="0"/>
          <p:nvPr/>
        </p:nvPicPr>
        <p:blipFill rotWithShape="1">
          <a:blip r:embed="rId11">
            <a:alphaModFix/>
          </a:blip>
          <a:srcRect/>
          <a:stretch/>
        </p:blipFill>
        <p:spPr>
          <a:xfrm>
            <a:off x="17147" y="4728010"/>
            <a:ext cx="871206" cy="221238"/>
          </a:xfrm>
          <a:prstGeom prst="rect">
            <a:avLst/>
          </a:prstGeom>
          <a:noFill/>
          <a:ln>
            <a:noFill/>
          </a:ln>
        </p:spPr>
      </p:pic>
      <p:pic>
        <p:nvPicPr>
          <p:cNvPr id="77" name="Google Shape;77;p58"/>
          <p:cNvPicPr preferRelativeResize="0"/>
          <p:nvPr/>
        </p:nvPicPr>
        <p:blipFill rotWithShape="1">
          <a:blip r:embed="rId12">
            <a:alphaModFix/>
          </a:blip>
          <a:srcRect/>
          <a:stretch/>
        </p:blipFill>
        <p:spPr>
          <a:xfrm>
            <a:off x="8487726" y="4691376"/>
            <a:ext cx="387553" cy="257872"/>
          </a:xfrm>
          <a:prstGeom prst="rect">
            <a:avLst/>
          </a:prstGeom>
          <a:noFill/>
          <a:ln w="9525" cap="flat" cmpd="sng">
            <a:solidFill>
              <a:schemeClr val="dk1"/>
            </a:solidFill>
            <a:prstDash val="solid"/>
            <a:round/>
            <a:headEnd type="none" w="sm" len="sm"/>
            <a:tailEnd type="none" w="sm" len="sm"/>
          </a:ln>
        </p:spPr>
      </p:pic>
      <p:sp>
        <p:nvSpPr>
          <p:cNvPr id="78" name="Google Shape;78;p58"/>
          <p:cNvSpPr txBox="1"/>
          <p:nvPr/>
        </p:nvSpPr>
        <p:spPr>
          <a:xfrm>
            <a:off x="8532079" y="4943282"/>
            <a:ext cx="336872"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Chile</a:t>
            </a:r>
            <a:endParaRPr sz="1050" b="0" i="0" u="none" strike="noStrike" cap="none">
              <a:solidFill>
                <a:srgbClr val="000000"/>
              </a:solidFill>
              <a:latin typeface="Arial"/>
              <a:ea typeface="Arial"/>
              <a:cs typeface="Arial"/>
              <a:sym typeface="Arial"/>
            </a:endParaRPr>
          </a:p>
        </p:txBody>
      </p:sp>
      <p:pic>
        <p:nvPicPr>
          <p:cNvPr id="79" name="Google Shape;79;p58"/>
          <p:cNvPicPr preferRelativeResize="0"/>
          <p:nvPr/>
        </p:nvPicPr>
        <p:blipFill rotWithShape="1">
          <a:blip r:embed="rId13">
            <a:alphaModFix/>
          </a:blip>
          <a:srcRect/>
          <a:stretch/>
        </p:blipFill>
        <p:spPr>
          <a:xfrm>
            <a:off x="1018850" y="4684771"/>
            <a:ext cx="405897" cy="203744"/>
          </a:xfrm>
          <a:prstGeom prst="rect">
            <a:avLst/>
          </a:prstGeom>
          <a:noFill/>
          <a:ln>
            <a:noFill/>
          </a:ln>
        </p:spPr>
      </p:pic>
      <p:sp>
        <p:nvSpPr>
          <p:cNvPr id="80" name="Google Shape;80;p58"/>
          <p:cNvSpPr txBox="1"/>
          <p:nvPr/>
        </p:nvSpPr>
        <p:spPr>
          <a:xfrm>
            <a:off x="905512" y="4908642"/>
            <a:ext cx="627428" cy="438551"/>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dirty="0">
                <a:solidFill>
                  <a:schemeClr val="dk1"/>
                </a:solidFill>
                <a:latin typeface="Calibri"/>
                <a:ea typeface="Calibri"/>
                <a:cs typeface="Calibri"/>
                <a:sym typeface="Calibri"/>
              </a:rPr>
              <a:t>Australia</a:t>
            </a:r>
          </a:p>
          <a:p>
            <a:pPr marL="0" marR="0" lvl="0" indent="0" algn="ctr" defTabSz="457200" rtl="0" eaLnBrk="1" fontAlgn="auto" latinLnBrk="0" hangingPunct="1">
              <a:lnSpc>
                <a:spcPct val="100000"/>
              </a:lnSpc>
              <a:spcBef>
                <a:spcPts val="0"/>
              </a:spcBef>
              <a:spcAft>
                <a:spcPts val="0"/>
              </a:spcAft>
              <a:buClr>
                <a:srgbClr val="000000"/>
              </a:buClr>
              <a:buSzPts val="1000"/>
              <a:buFont typeface="Arial"/>
              <a:buNone/>
              <a:tabLst/>
              <a:defRPr/>
            </a:pPr>
            <a:r>
              <a:rPr lang="en-US" sz="600" b="0" i="0" u="none" strike="noStrike" cap="none" dirty="0">
                <a:solidFill>
                  <a:schemeClr val="dk1"/>
                </a:solidFill>
                <a:latin typeface="Calibri"/>
                <a:ea typeface="Calibri"/>
                <a:cs typeface="Calibri"/>
                <a:sym typeface="Calibri"/>
              </a:rPr>
              <a:t>(co-lead)</a:t>
            </a:r>
            <a:endParaRPr lang="en-US"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50" b="0" i="0" u="none" strike="noStrike" cap="none"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F69EA811-2CAB-B227-1551-BCBC3EF4054B}"/>
              </a:ext>
            </a:extLst>
          </p:cNvPr>
          <p:cNvGrpSpPr/>
          <p:nvPr userDrawn="1"/>
        </p:nvGrpSpPr>
        <p:grpSpPr>
          <a:xfrm>
            <a:off x="4974546" y="123332"/>
            <a:ext cx="4059164" cy="651396"/>
            <a:chOff x="4920584" y="52082"/>
            <a:chExt cx="4059164" cy="651396"/>
          </a:xfrm>
        </p:grpSpPr>
        <p:pic>
          <p:nvPicPr>
            <p:cNvPr id="3" name="Picture 2">
              <a:extLst>
                <a:ext uri="{FF2B5EF4-FFF2-40B4-BE49-F238E27FC236}">
                  <a16:creationId xmlns:a16="http://schemas.microsoft.com/office/drawing/2014/main" id="{0B4457E4-8486-3B73-D851-C0B3FE08CC3F}"/>
                </a:ext>
              </a:extLst>
            </p:cNvPr>
            <p:cNvPicPr>
              <a:picLocks noChangeAspect="1"/>
            </p:cNvPicPr>
            <p:nvPr/>
          </p:nvPicPr>
          <p:blipFill>
            <a:blip r:embed="rId14"/>
            <a:stretch>
              <a:fillRect/>
            </a:stretch>
          </p:blipFill>
          <p:spPr>
            <a:xfrm>
              <a:off x="4920584" y="56647"/>
              <a:ext cx="1940493" cy="646831"/>
            </a:xfrm>
            <a:prstGeom prst="rect">
              <a:avLst/>
            </a:prstGeom>
          </p:spPr>
        </p:pic>
        <p:pic>
          <p:nvPicPr>
            <p:cNvPr id="4" name="Picture 3" descr="A black background with blue and green text&#10;&#10;Description automatically generated with low confidence">
              <a:extLst>
                <a:ext uri="{FF2B5EF4-FFF2-40B4-BE49-F238E27FC236}">
                  <a16:creationId xmlns:a16="http://schemas.microsoft.com/office/drawing/2014/main" id="{FC78E95C-D71D-B605-8081-9D9B69294E11}"/>
                </a:ext>
              </a:extLst>
            </p:cNvPr>
            <p:cNvPicPr>
              <a:picLocks noChangeAspect="1"/>
            </p:cNvPicPr>
            <p:nvPr/>
          </p:nvPicPr>
          <p:blipFill>
            <a:blip r:embed="rId15"/>
            <a:stretch>
              <a:fillRect/>
            </a:stretch>
          </p:blipFill>
          <p:spPr>
            <a:xfrm>
              <a:off x="6807015" y="52082"/>
              <a:ext cx="2172733" cy="651396"/>
            </a:xfrm>
            <a:prstGeom prst="rect">
              <a:avLst/>
            </a:prstGeom>
          </p:spPr>
        </p:pic>
      </p:grpSp>
      <p:sp>
        <p:nvSpPr>
          <p:cNvPr id="5" name="Google Shape;80;p58">
            <a:extLst>
              <a:ext uri="{FF2B5EF4-FFF2-40B4-BE49-F238E27FC236}">
                <a16:creationId xmlns:a16="http://schemas.microsoft.com/office/drawing/2014/main" id="{3B02F3DA-C1CE-5693-6BB6-0ECCD52B0E2F}"/>
              </a:ext>
            </a:extLst>
          </p:cNvPr>
          <p:cNvSpPr txBox="1"/>
          <p:nvPr userDrawn="1"/>
        </p:nvSpPr>
        <p:spPr>
          <a:xfrm>
            <a:off x="1577796" y="3928505"/>
            <a:ext cx="66075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Calibri"/>
                <a:ea typeface="Calibri"/>
                <a:cs typeface="Calibri"/>
                <a:sym typeface="Calibri"/>
              </a:rPr>
              <a:t>Australia</a:t>
            </a: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800" b="0" i="0" u="none" strike="noStrike" cap="none" dirty="0">
                <a:solidFill>
                  <a:schemeClr val="dk1"/>
                </a:solidFill>
                <a:latin typeface="Calibri"/>
                <a:ea typeface="Calibri"/>
                <a:cs typeface="Calibri"/>
                <a:sym typeface="Calibri"/>
              </a:rPr>
              <a:t>(co-lead)</a:t>
            </a:r>
            <a:endParaRPr lang="en-US" sz="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583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itle 1"/>
          <p:cNvSpPr txBox="1">
            <a:spLocks/>
          </p:cNvSpPr>
          <p:nvPr userDrawn="1"/>
        </p:nvSpPr>
        <p:spPr>
          <a:xfrm>
            <a:off x="0" y="876317"/>
            <a:ext cx="6421438" cy="54864"/>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0" name="Title 1"/>
          <p:cNvSpPr txBox="1">
            <a:spLocks/>
          </p:cNvSpPr>
          <p:nvPr userDrawn="1"/>
        </p:nvSpPr>
        <p:spPr>
          <a:xfrm>
            <a:off x="6421438" y="876317"/>
            <a:ext cx="2722562" cy="54864"/>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sp>
        <p:nvSpPr>
          <p:cNvPr id="36" name="Content Placeholder 35"/>
          <p:cNvSpPr>
            <a:spLocks noGrp="1"/>
          </p:cNvSpPr>
          <p:nvPr>
            <p:ph sz="quarter" idx="11"/>
          </p:nvPr>
        </p:nvSpPr>
        <p:spPr>
          <a:xfrm>
            <a:off x="368511" y="1084522"/>
            <a:ext cx="8433847" cy="3405077"/>
          </a:xfrm>
          <a:prstGeom prst="rect">
            <a:avLst/>
          </a:prstGeom>
        </p:spPr>
        <p:txBody>
          <a:bodyPr/>
          <a:lstStyle>
            <a:lvl1pPr marL="0" indent="0">
              <a:buFont typeface="Arial" panose="020B0604020202020204" pitchFamily="34" charset="0"/>
              <a:buNone/>
              <a:defRPr sz="1950" baseline="0">
                <a:latin typeface="Avenir LT Std 35 Light" pitchFamily="34" charset="0"/>
              </a:defRPr>
            </a:lvl1pPr>
            <a:lvl2pPr marL="557199" indent="-214308">
              <a:buFont typeface="Arial" panose="020B0604020202020204" pitchFamily="34" charset="0"/>
              <a:buChar char="•"/>
              <a:defRPr sz="1800">
                <a:latin typeface="Avenir LT Std 35 Light" pitchFamily="34" charset="0"/>
              </a:defRPr>
            </a:lvl2pPr>
            <a:lvl3pPr>
              <a:defRPr sz="1500">
                <a:latin typeface="Avenir LT Std 35 Light" pitchFamily="34" charset="0"/>
              </a:defRPr>
            </a:lvl3pPr>
            <a:lvl4pPr>
              <a:defRPr sz="1350">
                <a:latin typeface="Avenir LT Std 35 Light" pitchFamily="34" charset="0"/>
              </a:defRPr>
            </a:lvl4pPr>
            <a:lvl5pPr>
              <a:defRPr sz="1350">
                <a:latin typeface="Avenir LT Std 35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itle 1"/>
          <p:cNvSpPr txBox="1">
            <a:spLocks/>
          </p:cNvSpPr>
          <p:nvPr userDrawn="1"/>
        </p:nvSpPr>
        <p:spPr>
          <a:xfrm>
            <a:off x="0" y="4583985"/>
            <a:ext cx="6421438" cy="41148"/>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38"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sp>
        <p:nvSpPr>
          <p:cNvPr id="2" name="AutoShape 2" descr="Image result for german flag"/>
          <p:cNvSpPr>
            <a:spLocks noChangeAspect="1" noChangeArrowheads="1"/>
          </p:cNvSpPr>
          <p:nvPr userDrawn="1"/>
        </p:nvSpPr>
        <p:spPr bwMode="auto">
          <a:xfrm>
            <a:off x="155575" y="-377427"/>
            <a:ext cx="1752600" cy="785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7598" y="4723083"/>
            <a:ext cx="391669" cy="205740"/>
          </a:xfrm>
          <a:prstGeom prst="rect">
            <a:avLst/>
          </a:prstGeom>
          <a:ln>
            <a:solidFill>
              <a:schemeClr val="tx1"/>
            </a:solidFill>
          </a:ln>
        </p:spPr>
      </p:pic>
      <p:sp>
        <p:nvSpPr>
          <p:cNvPr id="35" name="TextBox 34"/>
          <p:cNvSpPr txBox="1"/>
          <p:nvPr userDrawn="1"/>
        </p:nvSpPr>
        <p:spPr>
          <a:xfrm>
            <a:off x="2910449" y="4895718"/>
            <a:ext cx="490840" cy="300082"/>
          </a:xfrm>
          <a:prstGeom prst="rect">
            <a:avLst/>
          </a:prstGeom>
          <a:noFill/>
        </p:spPr>
        <p:txBody>
          <a:bodyPr wrap="none" rtlCol="0">
            <a:spAutoFit/>
          </a:bodyPr>
          <a:lstStyle/>
          <a:p>
            <a:pPr algn="ctr"/>
            <a:r>
              <a:rPr lang="en-US" sz="750" b="1"/>
              <a:t>India </a:t>
            </a:r>
          </a:p>
          <a:p>
            <a:pPr algn="ctr"/>
            <a:r>
              <a:rPr lang="en-US" sz="600"/>
              <a:t>(co-lead)</a:t>
            </a:r>
          </a:p>
        </p:txBody>
      </p:sp>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8439" y="4723083"/>
            <a:ext cx="387551" cy="205740"/>
          </a:xfrm>
          <a:prstGeom prst="rect">
            <a:avLst/>
          </a:prstGeom>
          <a:ln>
            <a:solidFill>
              <a:schemeClr val="tx1"/>
            </a:solidFill>
          </a:ln>
        </p:spPr>
      </p:pic>
      <p:sp>
        <p:nvSpPr>
          <p:cNvPr id="39" name="TextBox 38"/>
          <p:cNvSpPr txBox="1"/>
          <p:nvPr userDrawn="1"/>
        </p:nvSpPr>
        <p:spPr>
          <a:xfrm>
            <a:off x="3553894" y="4941885"/>
            <a:ext cx="593432" cy="207749"/>
          </a:xfrm>
          <a:prstGeom prst="rect">
            <a:avLst/>
          </a:prstGeom>
          <a:noFill/>
        </p:spPr>
        <p:txBody>
          <a:bodyPr wrap="none" rtlCol="0">
            <a:spAutoFit/>
          </a:bodyPr>
          <a:lstStyle/>
          <a:p>
            <a:pPr algn="ctr"/>
            <a:r>
              <a:rPr lang="en-US" sz="750" b="1"/>
              <a:t>Denmark</a:t>
            </a:r>
          </a:p>
        </p:txBody>
      </p:sp>
      <p:pic>
        <p:nvPicPr>
          <p:cNvPr id="27" name="Picture 2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55162" y="4723083"/>
            <a:ext cx="387551" cy="205740"/>
          </a:xfrm>
          <a:prstGeom prst="rect">
            <a:avLst/>
          </a:prstGeom>
          <a:ln>
            <a:solidFill>
              <a:schemeClr val="tx1"/>
            </a:solidFill>
          </a:ln>
        </p:spPr>
      </p:pic>
      <p:sp>
        <p:nvSpPr>
          <p:cNvPr id="40" name="TextBox 39"/>
          <p:cNvSpPr txBox="1"/>
          <p:nvPr userDrawn="1"/>
        </p:nvSpPr>
        <p:spPr>
          <a:xfrm>
            <a:off x="4284663" y="4941885"/>
            <a:ext cx="529312" cy="207749"/>
          </a:xfrm>
          <a:prstGeom prst="rect">
            <a:avLst/>
          </a:prstGeom>
          <a:noFill/>
        </p:spPr>
        <p:txBody>
          <a:bodyPr wrap="none" rtlCol="0">
            <a:spAutoFit/>
          </a:bodyPr>
          <a:lstStyle/>
          <a:p>
            <a:pPr algn="ctr"/>
            <a:r>
              <a:rPr lang="en-US" sz="750" b="1"/>
              <a:t>Finland</a:t>
            </a:r>
          </a:p>
        </p:txBody>
      </p:sp>
      <p:pic>
        <p:nvPicPr>
          <p:cNvPr id="33" name="Picture 3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051885" y="4723083"/>
            <a:ext cx="387551" cy="205740"/>
          </a:xfrm>
          <a:prstGeom prst="rect">
            <a:avLst/>
          </a:prstGeom>
          <a:ln>
            <a:solidFill>
              <a:schemeClr val="tx1"/>
            </a:solidFill>
          </a:ln>
        </p:spPr>
      </p:pic>
      <p:sp>
        <p:nvSpPr>
          <p:cNvPr id="41" name="TextBox 40"/>
          <p:cNvSpPr txBox="1"/>
          <p:nvPr userDrawn="1"/>
        </p:nvSpPr>
        <p:spPr>
          <a:xfrm>
            <a:off x="4986203" y="4941885"/>
            <a:ext cx="510076" cy="207749"/>
          </a:xfrm>
          <a:prstGeom prst="rect">
            <a:avLst/>
          </a:prstGeom>
          <a:noFill/>
        </p:spPr>
        <p:txBody>
          <a:bodyPr wrap="none" rtlCol="0">
            <a:spAutoFit/>
          </a:bodyPr>
          <a:lstStyle/>
          <a:p>
            <a:pPr algn="ctr"/>
            <a:r>
              <a:rPr lang="en-US" sz="750" b="1"/>
              <a:t>Mexico</a:t>
            </a:r>
          </a:p>
        </p:txBody>
      </p:sp>
      <p:pic>
        <p:nvPicPr>
          <p:cNvPr id="34" name="Picture 3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748608" y="4723083"/>
            <a:ext cx="387551" cy="205740"/>
          </a:xfrm>
          <a:prstGeom prst="rect">
            <a:avLst/>
          </a:prstGeom>
          <a:ln>
            <a:solidFill>
              <a:schemeClr val="tx1"/>
            </a:solidFill>
          </a:ln>
        </p:spPr>
      </p:pic>
      <p:sp>
        <p:nvSpPr>
          <p:cNvPr id="42" name="TextBox 41"/>
          <p:cNvSpPr txBox="1"/>
          <p:nvPr userDrawn="1"/>
        </p:nvSpPr>
        <p:spPr>
          <a:xfrm>
            <a:off x="5560281" y="4941885"/>
            <a:ext cx="756938" cy="207749"/>
          </a:xfrm>
          <a:prstGeom prst="rect">
            <a:avLst/>
          </a:prstGeom>
          <a:noFill/>
        </p:spPr>
        <p:txBody>
          <a:bodyPr wrap="none" rtlCol="0">
            <a:spAutoFit/>
          </a:bodyPr>
          <a:lstStyle/>
          <a:p>
            <a:pPr algn="ctr"/>
            <a:r>
              <a:rPr lang="en-US" sz="750" b="1"/>
              <a:t>South Africa</a:t>
            </a:r>
          </a:p>
        </p:txBody>
      </p:sp>
      <p:pic>
        <p:nvPicPr>
          <p:cNvPr id="29" name="Picture 2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45331" y="4723083"/>
            <a:ext cx="387552" cy="205740"/>
          </a:xfrm>
          <a:prstGeom prst="rect">
            <a:avLst/>
          </a:prstGeom>
          <a:ln>
            <a:solidFill>
              <a:schemeClr val="tx1"/>
            </a:solidFill>
          </a:ln>
        </p:spPr>
      </p:pic>
      <p:sp>
        <p:nvSpPr>
          <p:cNvPr id="43" name="TextBox 42"/>
          <p:cNvSpPr txBox="1"/>
          <p:nvPr userDrawn="1"/>
        </p:nvSpPr>
        <p:spPr>
          <a:xfrm>
            <a:off x="6415327" y="4941885"/>
            <a:ext cx="447558" cy="207749"/>
          </a:xfrm>
          <a:prstGeom prst="rect">
            <a:avLst/>
          </a:prstGeom>
          <a:noFill/>
        </p:spPr>
        <p:txBody>
          <a:bodyPr wrap="none" rtlCol="0">
            <a:spAutoFit/>
          </a:bodyPr>
          <a:lstStyle/>
          <a:p>
            <a:pPr algn="ctr"/>
            <a:r>
              <a:rPr lang="en-US" sz="750" b="1"/>
              <a:t>Spain</a:t>
            </a:r>
          </a:p>
        </p:txBody>
      </p:sp>
      <p:sp>
        <p:nvSpPr>
          <p:cNvPr id="44"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pic>
        <p:nvPicPr>
          <p:cNvPr id="32" name="Picture 3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142055" y="4723083"/>
            <a:ext cx="387553" cy="205740"/>
          </a:xfrm>
          <a:prstGeom prst="rect">
            <a:avLst/>
          </a:prstGeom>
          <a:ln>
            <a:solidFill>
              <a:schemeClr val="tx1"/>
            </a:solidFill>
          </a:ln>
        </p:spPr>
      </p:pic>
      <p:sp>
        <p:nvSpPr>
          <p:cNvPr id="47" name="TextBox 46"/>
          <p:cNvSpPr txBox="1"/>
          <p:nvPr userDrawn="1"/>
        </p:nvSpPr>
        <p:spPr>
          <a:xfrm>
            <a:off x="6936523" y="4895718"/>
            <a:ext cx="798617" cy="300082"/>
          </a:xfrm>
          <a:prstGeom prst="rect">
            <a:avLst/>
          </a:prstGeom>
          <a:noFill/>
        </p:spPr>
        <p:txBody>
          <a:bodyPr wrap="none" rtlCol="0">
            <a:spAutoFit/>
          </a:bodyPr>
          <a:lstStyle/>
          <a:p>
            <a:pPr algn="ctr"/>
            <a:r>
              <a:rPr lang="en-US" sz="750" b="1"/>
              <a:t>United States</a:t>
            </a:r>
          </a:p>
          <a:p>
            <a:pPr algn="ctr"/>
            <a:r>
              <a:rPr lang="en-US" sz="600"/>
              <a:t>(co-lead)</a:t>
            </a:r>
          </a:p>
        </p:txBody>
      </p:sp>
      <p:sp>
        <p:nvSpPr>
          <p:cNvPr id="48" name="TextBox 47">
            <a:extLst>
              <a:ext uri="{FF2B5EF4-FFF2-40B4-BE49-F238E27FC236}">
                <a16:creationId xmlns:a16="http://schemas.microsoft.com/office/drawing/2014/main" id="{04C5B74C-B221-4C81-9DB4-F30DCA40477F}"/>
              </a:ext>
            </a:extLst>
          </p:cNvPr>
          <p:cNvSpPr txBox="1"/>
          <p:nvPr userDrawn="1"/>
        </p:nvSpPr>
        <p:spPr>
          <a:xfrm>
            <a:off x="1499566" y="4895718"/>
            <a:ext cx="490840" cy="300082"/>
          </a:xfrm>
          <a:prstGeom prst="rect">
            <a:avLst/>
          </a:prstGeom>
          <a:noFill/>
        </p:spPr>
        <p:txBody>
          <a:bodyPr wrap="none" rtlCol="0">
            <a:spAutoFit/>
          </a:bodyPr>
          <a:lstStyle/>
          <a:p>
            <a:pPr algn="ctr"/>
            <a:r>
              <a:rPr lang="en-US" sz="750" b="1"/>
              <a:t>Brazil</a:t>
            </a:r>
            <a:endParaRPr lang="en-US" sz="600" b="0" baseline="0"/>
          </a:p>
          <a:p>
            <a:pPr algn="ctr"/>
            <a:r>
              <a:rPr lang="en-US" sz="600" b="0" baseline="0"/>
              <a:t>(co-lead)</a:t>
            </a:r>
          </a:p>
        </p:txBody>
      </p:sp>
      <p:pic>
        <p:nvPicPr>
          <p:cNvPr id="49" name="Picture 48" descr="Image result for brazil flag">
            <a:extLst>
              <a:ext uri="{FF2B5EF4-FFF2-40B4-BE49-F238E27FC236}">
                <a16:creationId xmlns:a16="http://schemas.microsoft.com/office/drawing/2014/main" id="{69E6F4D8-0AD9-4302-AFEA-68E86C3C032B}"/>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551559" y="4723083"/>
            <a:ext cx="391669" cy="205740"/>
          </a:xfrm>
          <a:prstGeom prst="rect">
            <a:avLst/>
          </a:prstGeom>
          <a:noFill/>
          <a:ln w="9525">
            <a:solidFill>
              <a:schemeClr val="tx1"/>
            </a:solidFill>
          </a:ln>
        </p:spPr>
      </p:pic>
      <p:pic>
        <p:nvPicPr>
          <p:cNvPr id="4" name="Picture 3"/>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252399" y="4723083"/>
            <a:ext cx="396027" cy="205740"/>
          </a:xfrm>
          <a:prstGeom prst="rect">
            <a:avLst/>
          </a:prstGeom>
          <a:ln>
            <a:solidFill>
              <a:schemeClr val="tx1"/>
            </a:solidFill>
          </a:ln>
        </p:spPr>
      </p:pic>
      <p:sp>
        <p:nvSpPr>
          <p:cNvPr id="45" name="TextBox 44">
            <a:extLst>
              <a:ext uri="{FF2B5EF4-FFF2-40B4-BE49-F238E27FC236}">
                <a16:creationId xmlns:a16="http://schemas.microsoft.com/office/drawing/2014/main" id="{04C5B74C-B221-4C81-9DB4-F30DCA40477F}"/>
              </a:ext>
            </a:extLst>
          </p:cNvPr>
          <p:cNvSpPr txBox="1"/>
          <p:nvPr userDrawn="1"/>
        </p:nvSpPr>
        <p:spPr>
          <a:xfrm>
            <a:off x="2219672" y="4941885"/>
            <a:ext cx="452368" cy="207749"/>
          </a:xfrm>
          <a:prstGeom prst="rect">
            <a:avLst/>
          </a:prstGeom>
          <a:noFill/>
        </p:spPr>
        <p:txBody>
          <a:bodyPr wrap="none" rtlCol="0">
            <a:spAutoFit/>
          </a:bodyPr>
          <a:lstStyle/>
          <a:p>
            <a:pPr algn="ctr"/>
            <a:r>
              <a:rPr lang="en-US" sz="750" b="1"/>
              <a:t>China</a:t>
            </a:r>
          </a:p>
        </p:txBody>
      </p:sp>
      <p:pic>
        <p:nvPicPr>
          <p:cNvPr id="3" name="Picture 2">
            <a:extLst>
              <a:ext uri="{FF2B5EF4-FFF2-40B4-BE49-F238E27FC236}">
                <a16:creationId xmlns:a16="http://schemas.microsoft.com/office/drawing/2014/main" id="{96672A1A-A6CA-EA41-A86A-7D748073E95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421" y="4691377"/>
            <a:ext cx="1379389" cy="350288"/>
          </a:xfrm>
          <a:prstGeom prst="rect">
            <a:avLst/>
          </a:prstGeom>
        </p:spPr>
      </p:pic>
      <p:pic>
        <p:nvPicPr>
          <p:cNvPr id="1026" name="Picture 2">
            <a:extLst>
              <a:ext uri="{FF2B5EF4-FFF2-40B4-BE49-F238E27FC236}">
                <a16:creationId xmlns:a16="http://schemas.microsoft.com/office/drawing/2014/main" id="{31744042-82D1-1A2C-E9FE-DBD2D9563372}"/>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838779" y="4670952"/>
            <a:ext cx="387553" cy="2578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20C9DD-903F-53D6-C0FE-026EB1F1FA56}"/>
              </a:ext>
            </a:extLst>
          </p:cNvPr>
          <p:cNvSpPr txBox="1"/>
          <p:nvPr userDrawn="1"/>
        </p:nvSpPr>
        <p:spPr>
          <a:xfrm>
            <a:off x="7823283" y="4941885"/>
            <a:ext cx="420308" cy="207749"/>
          </a:xfrm>
          <a:prstGeom prst="rect">
            <a:avLst/>
          </a:prstGeom>
          <a:noFill/>
        </p:spPr>
        <p:txBody>
          <a:bodyPr wrap="none" rtlCol="0">
            <a:spAutoFit/>
          </a:bodyPr>
          <a:lstStyle/>
          <a:p>
            <a:pPr algn="ctr"/>
            <a:r>
              <a:rPr lang="en-US" sz="750" b="1"/>
              <a:t>Chile</a:t>
            </a:r>
          </a:p>
        </p:txBody>
      </p:sp>
      <p:pic>
        <p:nvPicPr>
          <p:cNvPr id="1028" name="Picture 4" descr="AU Australia Flag icon">
            <a:extLst>
              <a:ext uri="{FF2B5EF4-FFF2-40B4-BE49-F238E27FC236}">
                <a16:creationId xmlns:a16="http://schemas.microsoft.com/office/drawing/2014/main" id="{3AE37A0E-882B-230F-D548-30CD55098C57}"/>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t="25749" b="24343"/>
          <a:stretch/>
        </p:blipFill>
        <p:spPr bwMode="auto">
          <a:xfrm>
            <a:off x="8535506" y="4670952"/>
            <a:ext cx="433434" cy="2578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2AE6A4-A00A-A62E-6AF3-927ED1543518}"/>
              </a:ext>
            </a:extLst>
          </p:cNvPr>
          <p:cNvSpPr txBox="1"/>
          <p:nvPr userDrawn="1"/>
        </p:nvSpPr>
        <p:spPr>
          <a:xfrm>
            <a:off x="8459007" y="4941885"/>
            <a:ext cx="595036" cy="207749"/>
          </a:xfrm>
          <a:prstGeom prst="rect">
            <a:avLst/>
          </a:prstGeom>
          <a:noFill/>
        </p:spPr>
        <p:txBody>
          <a:bodyPr wrap="none" rtlCol="0">
            <a:spAutoFit/>
          </a:bodyPr>
          <a:lstStyle/>
          <a:p>
            <a:pPr algn="ctr"/>
            <a:r>
              <a:rPr lang="en-US" sz="750" b="1"/>
              <a:t>Australia</a:t>
            </a:r>
          </a:p>
        </p:txBody>
      </p:sp>
      <p:grpSp>
        <p:nvGrpSpPr>
          <p:cNvPr id="6" name="Group 5">
            <a:extLst>
              <a:ext uri="{FF2B5EF4-FFF2-40B4-BE49-F238E27FC236}">
                <a16:creationId xmlns:a16="http://schemas.microsoft.com/office/drawing/2014/main" id="{2F6F4A6A-4EED-ECF4-B370-908EF663ACB7}"/>
              </a:ext>
            </a:extLst>
          </p:cNvPr>
          <p:cNvGrpSpPr/>
          <p:nvPr userDrawn="1"/>
        </p:nvGrpSpPr>
        <p:grpSpPr>
          <a:xfrm>
            <a:off x="4974546" y="123332"/>
            <a:ext cx="4059164" cy="651396"/>
            <a:chOff x="4920584" y="52082"/>
            <a:chExt cx="4059164" cy="651396"/>
          </a:xfrm>
        </p:grpSpPr>
        <p:pic>
          <p:nvPicPr>
            <p:cNvPr id="7" name="Picture 6">
              <a:extLst>
                <a:ext uri="{FF2B5EF4-FFF2-40B4-BE49-F238E27FC236}">
                  <a16:creationId xmlns:a16="http://schemas.microsoft.com/office/drawing/2014/main" id="{EC408FC4-A8A2-23C8-4B9C-38F8F8633EC3}"/>
                </a:ext>
              </a:extLst>
            </p:cNvPr>
            <p:cNvPicPr>
              <a:picLocks noChangeAspect="1"/>
            </p:cNvPicPr>
            <p:nvPr/>
          </p:nvPicPr>
          <p:blipFill>
            <a:blip r:embed="rId14"/>
            <a:stretch>
              <a:fillRect/>
            </a:stretch>
          </p:blipFill>
          <p:spPr>
            <a:xfrm>
              <a:off x="4920584" y="56647"/>
              <a:ext cx="1940493" cy="646831"/>
            </a:xfrm>
            <a:prstGeom prst="rect">
              <a:avLst/>
            </a:prstGeom>
          </p:spPr>
        </p:pic>
        <p:pic>
          <p:nvPicPr>
            <p:cNvPr id="11" name="Picture 10" descr="A black background with blue and green text&#10;&#10;Description automatically generated with low confidence">
              <a:extLst>
                <a:ext uri="{FF2B5EF4-FFF2-40B4-BE49-F238E27FC236}">
                  <a16:creationId xmlns:a16="http://schemas.microsoft.com/office/drawing/2014/main" id="{90860499-05C7-3623-CC73-4678306CCDC5}"/>
                </a:ext>
              </a:extLst>
            </p:cNvPr>
            <p:cNvPicPr>
              <a:picLocks noChangeAspect="1"/>
            </p:cNvPicPr>
            <p:nvPr/>
          </p:nvPicPr>
          <p:blipFill>
            <a:blip r:embed="rId15"/>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1761620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Title 1"/>
          <p:cNvSpPr txBox="1">
            <a:spLocks/>
          </p:cNvSpPr>
          <p:nvPr userDrawn="1"/>
        </p:nvSpPr>
        <p:spPr>
          <a:xfrm>
            <a:off x="0" y="876317"/>
            <a:ext cx="6421438" cy="54864"/>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0" name="Title 1"/>
          <p:cNvSpPr txBox="1">
            <a:spLocks/>
          </p:cNvSpPr>
          <p:nvPr userDrawn="1"/>
        </p:nvSpPr>
        <p:spPr>
          <a:xfrm>
            <a:off x="6421438" y="876317"/>
            <a:ext cx="2722562" cy="54864"/>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sp>
        <p:nvSpPr>
          <p:cNvPr id="30" name="Content Placeholder 29"/>
          <p:cNvSpPr>
            <a:spLocks noGrp="1"/>
          </p:cNvSpPr>
          <p:nvPr>
            <p:ph sz="quarter" idx="10" hasCustomPrompt="1"/>
          </p:nvPr>
        </p:nvSpPr>
        <p:spPr>
          <a:xfrm>
            <a:off x="111685" y="101837"/>
            <a:ext cx="5767532" cy="735576"/>
          </a:xfrm>
          <a:prstGeom prst="rect">
            <a:avLst/>
          </a:prstGeom>
        </p:spPr>
        <p:txBody>
          <a:bodyPr>
            <a:normAutofit/>
          </a:bodyPr>
          <a:lstStyle>
            <a:lvl1pPr marL="0" marR="0" indent="0" algn="l" defTabSz="342892" rtl="0" eaLnBrk="1" fontAlgn="auto" latinLnBrk="0" hangingPunct="1">
              <a:lnSpc>
                <a:spcPct val="100000"/>
              </a:lnSpc>
              <a:spcBef>
                <a:spcPct val="20000"/>
              </a:spcBef>
              <a:spcAft>
                <a:spcPts val="0"/>
              </a:spcAft>
              <a:buClrTx/>
              <a:buSzTx/>
              <a:buFont typeface="Arial"/>
              <a:buNone/>
              <a:tabLst/>
              <a:defRPr lang="en-US" sz="2100" kern="1200" cap="small" baseline="0" dirty="0">
                <a:solidFill>
                  <a:schemeClr val="accent6">
                    <a:lumMod val="75000"/>
                  </a:schemeClr>
                </a:solidFill>
                <a:latin typeface="Avenir LT Std 65 Medium" pitchFamily="34" charset="0"/>
                <a:ea typeface="+mn-ea"/>
                <a:cs typeface="+mn-cs"/>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pPr>
            <a:r>
              <a:rPr lang="en-US" sz="2100"/>
              <a:t>Title</a:t>
            </a:r>
          </a:p>
        </p:txBody>
      </p:sp>
      <p:sp>
        <p:nvSpPr>
          <p:cNvPr id="36" name="Content Placeholder 35"/>
          <p:cNvSpPr>
            <a:spLocks noGrp="1"/>
          </p:cNvSpPr>
          <p:nvPr>
            <p:ph sz="quarter" idx="11"/>
          </p:nvPr>
        </p:nvSpPr>
        <p:spPr>
          <a:xfrm>
            <a:off x="368511" y="1084522"/>
            <a:ext cx="8433847" cy="3405077"/>
          </a:xfrm>
          <a:prstGeom prst="rect">
            <a:avLst/>
          </a:prstGeom>
        </p:spPr>
        <p:txBody>
          <a:bodyPr/>
          <a:lstStyle>
            <a:lvl1pPr marL="0" indent="0">
              <a:buFont typeface="Arial" panose="020B0604020202020204" pitchFamily="34" charset="0"/>
              <a:buNone/>
              <a:defRPr sz="1950" baseline="0">
                <a:latin typeface="Avenir LT Std 35 Light" pitchFamily="34" charset="0"/>
              </a:defRPr>
            </a:lvl1pPr>
            <a:lvl2pPr marL="557199" indent="-214308">
              <a:buFont typeface="Arial" panose="020B0604020202020204" pitchFamily="34" charset="0"/>
              <a:buChar char="•"/>
              <a:defRPr sz="1800">
                <a:latin typeface="Avenir LT Std 35 Light" pitchFamily="34" charset="0"/>
              </a:defRPr>
            </a:lvl2pPr>
            <a:lvl3pPr>
              <a:defRPr sz="1500">
                <a:latin typeface="Avenir LT Std 35 Light" pitchFamily="34" charset="0"/>
              </a:defRPr>
            </a:lvl3pPr>
            <a:lvl4pPr>
              <a:defRPr sz="1350">
                <a:latin typeface="Avenir LT Std 35 Light" pitchFamily="34" charset="0"/>
              </a:defRPr>
            </a:lvl4pPr>
            <a:lvl5pPr>
              <a:defRPr sz="1350">
                <a:latin typeface="Avenir LT Std 35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itle 1"/>
          <p:cNvSpPr txBox="1">
            <a:spLocks/>
          </p:cNvSpPr>
          <p:nvPr userDrawn="1"/>
        </p:nvSpPr>
        <p:spPr>
          <a:xfrm>
            <a:off x="0" y="4583985"/>
            <a:ext cx="6421438" cy="41148"/>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38"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sp>
        <p:nvSpPr>
          <p:cNvPr id="2" name="AutoShape 2" descr="Image result for german flag"/>
          <p:cNvSpPr>
            <a:spLocks noChangeAspect="1" noChangeArrowheads="1"/>
          </p:cNvSpPr>
          <p:nvPr userDrawn="1"/>
        </p:nvSpPr>
        <p:spPr bwMode="auto">
          <a:xfrm>
            <a:off x="155575" y="-377427"/>
            <a:ext cx="1752600" cy="785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7598" y="4723083"/>
            <a:ext cx="391669" cy="205740"/>
          </a:xfrm>
          <a:prstGeom prst="rect">
            <a:avLst/>
          </a:prstGeom>
          <a:ln>
            <a:solidFill>
              <a:schemeClr val="tx1"/>
            </a:solidFill>
          </a:ln>
        </p:spPr>
      </p:pic>
      <p:sp>
        <p:nvSpPr>
          <p:cNvPr id="35" name="TextBox 34"/>
          <p:cNvSpPr txBox="1"/>
          <p:nvPr userDrawn="1"/>
        </p:nvSpPr>
        <p:spPr>
          <a:xfrm>
            <a:off x="2910449" y="4895718"/>
            <a:ext cx="490840" cy="300082"/>
          </a:xfrm>
          <a:prstGeom prst="rect">
            <a:avLst/>
          </a:prstGeom>
          <a:noFill/>
        </p:spPr>
        <p:txBody>
          <a:bodyPr wrap="none" rtlCol="0">
            <a:spAutoFit/>
          </a:bodyPr>
          <a:lstStyle/>
          <a:p>
            <a:pPr algn="ctr"/>
            <a:r>
              <a:rPr lang="en-US" sz="750" b="1"/>
              <a:t>India </a:t>
            </a:r>
          </a:p>
          <a:p>
            <a:pPr algn="ctr"/>
            <a:r>
              <a:rPr lang="en-US" sz="600"/>
              <a:t>(co-lead)</a:t>
            </a:r>
          </a:p>
        </p:txBody>
      </p:sp>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8439" y="4723083"/>
            <a:ext cx="387551" cy="205740"/>
          </a:xfrm>
          <a:prstGeom prst="rect">
            <a:avLst/>
          </a:prstGeom>
          <a:ln>
            <a:solidFill>
              <a:schemeClr val="tx1"/>
            </a:solidFill>
          </a:ln>
        </p:spPr>
      </p:pic>
      <p:sp>
        <p:nvSpPr>
          <p:cNvPr id="39" name="TextBox 38"/>
          <p:cNvSpPr txBox="1"/>
          <p:nvPr userDrawn="1"/>
        </p:nvSpPr>
        <p:spPr>
          <a:xfrm>
            <a:off x="3553894" y="4941885"/>
            <a:ext cx="593432" cy="207749"/>
          </a:xfrm>
          <a:prstGeom prst="rect">
            <a:avLst/>
          </a:prstGeom>
          <a:noFill/>
        </p:spPr>
        <p:txBody>
          <a:bodyPr wrap="none" rtlCol="0">
            <a:spAutoFit/>
          </a:bodyPr>
          <a:lstStyle/>
          <a:p>
            <a:pPr algn="ctr"/>
            <a:r>
              <a:rPr lang="en-US" sz="750" b="1"/>
              <a:t>Denmark</a:t>
            </a:r>
          </a:p>
        </p:txBody>
      </p:sp>
      <p:pic>
        <p:nvPicPr>
          <p:cNvPr id="27" name="Picture 2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55162" y="4723083"/>
            <a:ext cx="387551" cy="205740"/>
          </a:xfrm>
          <a:prstGeom prst="rect">
            <a:avLst/>
          </a:prstGeom>
          <a:ln>
            <a:solidFill>
              <a:schemeClr val="tx1"/>
            </a:solidFill>
          </a:ln>
        </p:spPr>
      </p:pic>
      <p:sp>
        <p:nvSpPr>
          <p:cNvPr id="40" name="TextBox 39"/>
          <p:cNvSpPr txBox="1"/>
          <p:nvPr userDrawn="1"/>
        </p:nvSpPr>
        <p:spPr>
          <a:xfrm>
            <a:off x="4284663" y="4941885"/>
            <a:ext cx="529312" cy="207749"/>
          </a:xfrm>
          <a:prstGeom prst="rect">
            <a:avLst/>
          </a:prstGeom>
          <a:noFill/>
        </p:spPr>
        <p:txBody>
          <a:bodyPr wrap="none" rtlCol="0">
            <a:spAutoFit/>
          </a:bodyPr>
          <a:lstStyle/>
          <a:p>
            <a:pPr algn="ctr"/>
            <a:r>
              <a:rPr lang="en-US" sz="750" b="1"/>
              <a:t>Finland</a:t>
            </a:r>
          </a:p>
        </p:txBody>
      </p:sp>
      <p:pic>
        <p:nvPicPr>
          <p:cNvPr id="33" name="Picture 3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051885" y="4723083"/>
            <a:ext cx="387551" cy="205740"/>
          </a:xfrm>
          <a:prstGeom prst="rect">
            <a:avLst/>
          </a:prstGeom>
          <a:ln>
            <a:solidFill>
              <a:schemeClr val="tx1"/>
            </a:solidFill>
          </a:ln>
        </p:spPr>
      </p:pic>
      <p:sp>
        <p:nvSpPr>
          <p:cNvPr id="41" name="TextBox 40"/>
          <p:cNvSpPr txBox="1"/>
          <p:nvPr userDrawn="1"/>
        </p:nvSpPr>
        <p:spPr>
          <a:xfrm>
            <a:off x="4986203" y="4941885"/>
            <a:ext cx="510076" cy="207749"/>
          </a:xfrm>
          <a:prstGeom prst="rect">
            <a:avLst/>
          </a:prstGeom>
          <a:noFill/>
        </p:spPr>
        <p:txBody>
          <a:bodyPr wrap="none" rtlCol="0">
            <a:spAutoFit/>
          </a:bodyPr>
          <a:lstStyle/>
          <a:p>
            <a:pPr algn="ctr"/>
            <a:r>
              <a:rPr lang="en-US" sz="750" b="1"/>
              <a:t>Mexico</a:t>
            </a:r>
          </a:p>
        </p:txBody>
      </p:sp>
      <p:pic>
        <p:nvPicPr>
          <p:cNvPr id="34" name="Picture 3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748608" y="4723083"/>
            <a:ext cx="387551" cy="205740"/>
          </a:xfrm>
          <a:prstGeom prst="rect">
            <a:avLst/>
          </a:prstGeom>
          <a:ln>
            <a:solidFill>
              <a:schemeClr val="tx1"/>
            </a:solidFill>
          </a:ln>
        </p:spPr>
      </p:pic>
      <p:sp>
        <p:nvSpPr>
          <p:cNvPr id="42" name="TextBox 41"/>
          <p:cNvSpPr txBox="1"/>
          <p:nvPr userDrawn="1"/>
        </p:nvSpPr>
        <p:spPr>
          <a:xfrm>
            <a:off x="5560281" y="4941885"/>
            <a:ext cx="756938" cy="207749"/>
          </a:xfrm>
          <a:prstGeom prst="rect">
            <a:avLst/>
          </a:prstGeom>
          <a:noFill/>
        </p:spPr>
        <p:txBody>
          <a:bodyPr wrap="none" rtlCol="0">
            <a:spAutoFit/>
          </a:bodyPr>
          <a:lstStyle/>
          <a:p>
            <a:pPr algn="ctr"/>
            <a:r>
              <a:rPr lang="en-US" sz="750" b="1"/>
              <a:t>South Africa</a:t>
            </a:r>
          </a:p>
        </p:txBody>
      </p:sp>
      <p:pic>
        <p:nvPicPr>
          <p:cNvPr id="29" name="Picture 2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45331" y="4723083"/>
            <a:ext cx="387552" cy="205740"/>
          </a:xfrm>
          <a:prstGeom prst="rect">
            <a:avLst/>
          </a:prstGeom>
          <a:ln>
            <a:solidFill>
              <a:schemeClr val="tx1"/>
            </a:solidFill>
          </a:ln>
        </p:spPr>
      </p:pic>
      <p:sp>
        <p:nvSpPr>
          <p:cNvPr id="43" name="TextBox 42"/>
          <p:cNvSpPr txBox="1"/>
          <p:nvPr userDrawn="1"/>
        </p:nvSpPr>
        <p:spPr>
          <a:xfrm>
            <a:off x="6415327" y="4941885"/>
            <a:ext cx="447558" cy="207749"/>
          </a:xfrm>
          <a:prstGeom prst="rect">
            <a:avLst/>
          </a:prstGeom>
          <a:noFill/>
        </p:spPr>
        <p:txBody>
          <a:bodyPr wrap="none" rtlCol="0">
            <a:spAutoFit/>
          </a:bodyPr>
          <a:lstStyle/>
          <a:p>
            <a:pPr algn="ctr"/>
            <a:r>
              <a:rPr lang="en-US" sz="750" b="1"/>
              <a:t>Spain</a:t>
            </a:r>
          </a:p>
        </p:txBody>
      </p:sp>
      <p:sp>
        <p:nvSpPr>
          <p:cNvPr id="44"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pic>
        <p:nvPicPr>
          <p:cNvPr id="32" name="Picture 3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142055" y="4723083"/>
            <a:ext cx="387553" cy="205740"/>
          </a:xfrm>
          <a:prstGeom prst="rect">
            <a:avLst/>
          </a:prstGeom>
          <a:ln>
            <a:solidFill>
              <a:schemeClr val="tx1"/>
            </a:solidFill>
          </a:ln>
        </p:spPr>
      </p:pic>
      <p:sp>
        <p:nvSpPr>
          <p:cNvPr id="47" name="TextBox 46"/>
          <p:cNvSpPr txBox="1"/>
          <p:nvPr userDrawn="1"/>
        </p:nvSpPr>
        <p:spPr>
          <a:xfrm>
            <a:off x="6936523" y="4895718"/>
            <a:ext cx="798617" cy="300082"/>
          </a:xfrm>
          <a:prstGeom prst="rect">
            <a:avLst/>
          </a:prstGeom>
          <a:noFill/>
        </p:spPr>
        <p:txBody>
          <a:bodyPr wrap="none" rtlCol="0">
            <a:spAutoFit/>
          </a:bodyPr>
          <a:lstStyle/>
          <a:p>
            <a:pPr algn="ctr"/>
            <a:r>
              <a:rPr lang="en-US" sz="750" b="1"/>
              <a:t>United States</a:t>
            </a:r>
          </a:p>
          <a:p>
            <a:pPr algn="ctr"/>
            <a:r>
              <a:rPr lang="en-US" sz="600"/>
              <a:t>(co-lead)</a:t>
            </a:r>
          </a:p>
        </p:txBody>
      </p:sp>
      <p:sp>
        <p:nvSpPr>
          <p:cNvPr id="48" name="TextBox 47">
            <a:extLst>
              <a:ext uri="{FF2B5EF4-FFF2-40B4-BE49-F238E27FC236}">
                <a16:creationId xmlns:a16="http://schemas.microsoft.com/office/drawing/2014/main" id="{04C5B74C-B221-4C81-9DB4-F30DCA40477F}"/>
              </a:ext>
            </a:extLst>
          </p:cNvPr>
          <p:cNvSpPr txBox="1"/>
          <p:nvPr userDrawn="1"/>
        </p:nvSpPr>
        <p:spPr>
          <a:xfrm>
            <a:off x="1499566" y="4895718"/>
            <a:ext cx="490840" cy="300082"/>
          </a:xfrm>
          <a:prstGeom prst="rect">
            <a:avLst/>
          </a:prstGeom>
          <a:noFill/>
        </p:spPr>
        <p:txBody>
          <a:bodyPr wrap="none" rtlCol="0">
            <a:spAutoFit/>
          </a:bodyPr>
          <a:lstStyle/>
          <a:p>
            <a:pPr algn="ctr"/>
            <a:r>
              <a:rPr lang="en-US" sz="750" b="1"/>
              <a:t>Brazil</a:t>
            </a:r>
            <a:endParaRPr lang="en-US" sz="600" b="0" baseline="0"/>
          </a:p>
          <a:p>
            <a:pPr algn="ctr"/>
            <a:r>
              <a:rPr lang="en-US" sz="600" b="0" baseline="0"/>
              <a:t>(co-lead)</a:t>
            </a:r>
          </a:p>
        </p:txBody>
      </p:sp>
      <p:pic>
        <p:nvPicPr>
          <p:cNvPr id="49" name="Picture 48" descr="Image result for brazil flag">
            <a:extLst>
              <a:ext uri="{FF2B5EF4-FFF2-40B4-BE49-F238E27FC236}">
                <a16:creationId xmlns:a16="http://schemas.microsoft.com/office/drawing/2014/main" id="{69E6F4D8-0AD9-4302-AFEA-68E86C3C032B}"/>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551559" y="4723083"/>
            <a:ext cx="391669" cy="205740"/>
          </a:xfrm>
          <a:prstGeom prst="rect">
            <a:avLst/>
          </a:prstGeom>
          <a:noFill/>
          <a:ln w="9525">
            <a:solidFill>
              <a:schemeClr val="tx1"/>
            </a:solidFill>
          </a:ln>
        </p:spPr>
      </p:pic>
      <p:pic>
        <p:nvPicPr>
          <p:cNvPr id="4" name="Picture 3"/>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252399" y="4723083"/>
            <a:ext cx="396027" cy="205740"/>
          </a:xfrm>
          <a:prstGeom prst="rect">
            <a:avLst/>
          </a:prstGeom>
          <a:ln>
            <a:solidFill>
              <a:schemeClr val="tx1"/>
            </a:solidFill>
          </a:ln>
        </p:spPr>
      </p:pic>
      <p:sp>
        <p:nvSpPr>
          <p:cNvPr id="45" name="TextBox 44">
            <a:extLst>
              <a:ext uri="{FF2B5EF4-FFF2-40B4-BE49-F238E27FC236}">
                <a16:creationId xmlns:a16="http://schemas.microsoft.com/office/drawing/2014/main" id="{04C5B74C-B221-4C81-9DB4-F30DCA40477F}"/>
              </a:ext>
            </a:extLst>
          </p:cNvPr>
          <p:cNvSpPr txBox="1"/>
          <p:nvPr userDrawn="1"/>
        </p:nvSpPr>
        <p:spPr>
          <a:xfrm>
            <a:off x="2219672" y="4941885"/>
            <a:ext cx="452368" cy="207749"/>
          </a:xfrm>
          <a:prstGeom prst="rect">
            <a:avLst/>
          </a:prstGeom>
          <a:noFill/>
        </p:spPr>
        <p:txBody>
          <a:bodyPr wrap="none" rtlCol="0">
            <a:spAutoFit/>
          </a:bodyPr>
          <a:lstStyle/>
          <a:p>
            <a:pPr algn="ctr"/>
            <a:r>
              <a:rPr lang="en-US" sz="750" b="1"/>
              <a:t>China</a:t>
            </a:r>
          </a:p>
        </p:txBody>
      </p:sp>
      <p:pic>
        <p:nvPicPr>
          <p:cNvPr id="3" name="Picture 2">
            <a:extLst>
              <a:ext uri="{FF2B5EF4-FFF2-40B4-BE49-F238E27FC236}">
                <a16:creationId xmlns:a16="http://schemas.microsoft.com/office/drawing/2014/main" id="{96672A1A-A6CA-EA41-A86A-7D748073E95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421" y="4691377"/>
            <a:ext cx="1379389" cy="350288"/>
          </a:xfrm>
          <a:prstGeom prst="rect">
            <a:avLst/>
          </a:prstGeom>
        </p:spPr>
      </p:pic>
      <p:pic>
        <p:nvPicPr>
          <p:cNvPr id="1026" name="Picture 2">
            <a:extLst>
              <a:ext uri="{FF2B5EF4-FFF2-40B4-BE49-F238E27FC236}">
                <a16:creationId xmlns:a16="http://schemas.microsoft.com/office/drawing/2014/main" id="{31744042-82D1-1A2C-E9FE-DBD2D9563372}"/>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838779" y="4670952"/>
            <a:ext cx="387553" cy="2578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20C9DD-903F-53D6-C0FE-026EB1F1FA56}"/>
              </a:ext>
            </a:extLst>
          </p:cNvPr>
          <p:cNvSpPr txBox="1"/>
          <p:nvPr userDrawn="1"/>
        </p:nvSpPr>
        <p:spPr>
          <a:xfrm>
            <a:off x="7823283" y="4941885"/>
            <a:ext cx="420308" cy="207749"/>
          </a:xfrm>
          <a:prstGeom prst="rect">
            <a:avLst/>
          </a:prstGeom>
          <a:noFill/>
        </p:spPr>
        <p:txBody>
          <a:bodyPr wrap="none" rtlCol="0">
            <a:spAutoFit/>
          </a:bodyPr>
          <a:lstStyle/>
          <a:p>
            <a:pPr algn="ctr"/>
            <a:r>
              <a:rPr lang="en-US" sz="750" b="1"/>
              <a:t>Chile</a:t>
            </a:r>
          </a:p>
        </p:txBody>
      </p:sp>
      <p:pic>
        <p:nvPicPr>
          <p:cNvPr id="1028" name="Picture 4" descr="AU Australia Flag icon">
            <a:extLst>
              <a:ext uri="{FF2B5EF4-FFF2-40B4-BE49-F238E27FC236}">
                <a16:creationId xmlns:a16="http://schemas.microsoft.com/office/drawing/2014/main" id="{3AE37A0E-882B-230F-D548-30CD55098C57}"/>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t="25749" b="24343"/>
          <a:stretch/>
        </p:blipFill>
        <p:spPr bwMode="auto">
          <a:xfrm>
            <a:off x="8535506" y="4670952"/>
            <a:ext cx="433434" cy="2578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2AE6A4-A00A-A62E-6AF3-927ED1543518}"/>
              </a:ext>
            </a:extLst>
          </p:cNvPr>
          <p:cNvSpPr txBox="1"/>
          <p:nvPr userDrawn="1"/>
        </p:nvSpPr>
        <p:spPr>
          <a:xfrm>
            <a:off x="8459007" y="4941885"/>
            <a:ext cx="595036" cy="207749"/>
          </a:xfrm>
          <a:prstGeom prst="rect">
            <a:avLst/>
          </a:prstGeom>
          <a:noFill/>
        </p:spPr>
        <p:txBody>
          <a:bodyPr wrap="none" rtlCol="0">
            <a:spAutoFit/>
          </a:bodyPr>
          <a:lstStyle/>
          <a:p>
            <a:pPr algn="ctr"/>
            <a:r>
              <a:rPr lang="en-US" sz="750" b="1"/>
              <a:t>Australia</a:t>
            </a:r>
          </a:p>
        </p:txBody>
      </p:sp>
      <p:grpSp>
        <p:nvGrpSpPr>
          <p:cNvPr id="6" name="Group 5">
            <a:extLst>
              <a:ext uri="{FF2B5EF4-FFF2-40B4-BE49-F238E27FC236}">
                <a16:creationId xmlns:a16="http://schemas.microsoft.com/office/drawing/2014/main" id="{5B0BB0B4-D855-276F-B747-A9B1DC4BAEF3}"/>
              </a:ext>
            </a:extLst>
          </p:cNvPr>
          <p:cNvGrpSpPr/>
          <p:nvPr userDrawn="1"/>
        </p:nvGrpSpPr>
        <p:grpSpPr>
          <a:xfrm>
            <a:off x="4974546" y="123332"/>
            <a:ext cx="4059164" cy="651396"/>
            <a:chOff x="4920584" y="52082"/>
            <a:chExt cx="4059164" cy="651396"/>
          </a:xfrm>
        </p:grpSpPr>
        <p:pic>
          <p:nvPicPr>
            <p:cNvPr id="7" name="Picture 6">
              <a:extLst>
                <a:ext uri="{FF2B5EF4-FFF2-40B4-BE49-F238E27FC236}">
                  <a16:creationId xmlns:a16="http://schemas.microsoft.com/office/drawing/2014/main" id="{90F011D6-1430-48F1-1CC5-4552E6953570}"/>
                </a:ext>
              </a:extLst>
            </p:cNvPr>
            <p:cNvPicPr>
              <a:picLocks noChangeAspect="1"/>
            </p:cNvPicPr>
            <p:nvPr/>
          </p:nvPicPr>
          <p:blipFill>
            <a:blip r:embed="rId14"/>
            <a:stretch>
              <a:fillRect/>
            </a:stretch>
          </p:blipFill>
          <p:spPr>
            <a:xfrm>
              <a:off x="4920584" y="56647"/>
              <a:ext cx="1940493" cy="646831"/>
            </a:xfrm>
            <a:prstGeom prst="rect">
              <a:avLst/>
            </a:prstGeom>
          </p:spPr>
        </p:pic>
        <p:pic>
          <p:nvPicPr>
            <p:cNvPr id="11" name="Picture 10" descr="A black background with blue and green text&#10;&#10;Description automatically generated with low confidence">
              <a:extLst>
                <a:ext uri="{FF2B5EF4-FFF2-40B4-BE49-F238E27FC236}">
                  <a16:creationId xmlns:a16="http://schemas.microsoft.com/office/drawing/2014/main" id="{06F2F817-00C7-F721-6AE9-CCF62F1B62BB}"/>
                </a:ext>
              </a:extLst>
            </p:cNvPr>
            <p:cNvPicPr>
              <a:picLocks noChangeAspect="1"/>
            </p:cNvPicPr>
            <p:nvPr/>
          </p:nvPicPr>
          <p:blipFill>
            <a:blip r:embed="rId15"/>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3565744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p:cNvSpPr txBox="1">
            <a:spLocks/>
          </p:cNvSpPr>
          <p:nvPr userDrawn="1"/>
        </p:nvSpPr>
        <p:spPr>
          <a:xfrm>
            <a:off x="0" y="2247258"/>
            <a:ext cx="6421438" cy="82296"/>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1" name="Title 1"/>
          <p:cNvSpPr txBox="1">
            <a:spLocks/>
          </p:cNvSpPr>
          <p:nvPr userDrawn="1"/>
        </p:nvSpPr>
        <p:spPr>
          <a:xfrm>
            <a:off x="6421438" y="2247258"/>
            <a:ext cx="2722562" cy="82296"/>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17" name="Content Placeholder 16"/>
          <p:cNvSpPr>
            <a:spLocks noGrp="1"/>
          </p:cNvSpPr>
          <p:nvPr>
            <p:ph sz="quarter" idx="10" hasCustomPrompt="1"/>
          </p:nvPr>
        </p:nvSpPr>
        <p:spPr>
          <a:xfrm>
            <a:off x="457201" y="2436020"/>
            <a:ext cx="5770563" cy="650081"/>
          </a:xfrm>
          <a:prstGeom prst="rect">
            <a:avLst/>
          </a:prstGeom>
        </p:spPr>
        <p:txBody>
          <a:bodyPr/>
          <a:lstStyle>
            <a:lvl1pPr marL="0" indent="0">
              <a:buNone/>
              <a:defRPr cap="small" baseline="0">
                <a:solidFill>
                  <a:schemeClr val="accent6">
                    <a:lumMod val="75000"/>
                  </a:schemeClr>
                </a:solidFill>
                <a:latin typeface="Avenir LT Std 65 Medium" pitchFamily="34" charset="0"/>
              </a:defRPr>
            </a:lvl1pPr>
          </a:lstStyle>
          <a:p>
            <a:pPr lvl="0"/>
            <a:r>
              <a:rPr lang="en-US"/>
              <a:t>Title</a:t>
            </a:r>
          </a:p>
        </p:txBody>
      </p:sp>
      <p:sp>
        <p:nvSpPr>
          <p:cNvPr id="19" name="Content Placeholder 18"/>
          <p:cNvSpPr>
            <a:spLocks noGrp="1"/>
          </p:cNvSpPr>
          <p:nvPr>
            <p:ph sz="quarter" idx="11" hasCustomPrompt="1"/>
          </p:nvPr>
        </p:nvSpPr>
        <p:spPr>
          <a:xfrm>
            <a:off x="457201" y="3086100"/>
            <a:ext cx="5770563" cy="1110854"/>
          </a:xfrm>
          <a:prstGeom prst="rect">
            <a:avLst/>
          </a:prstGeom>
        </p:spPr>
        <p:txBody>
          <a:bodyPr/>
          <a:lstStyle>
            <a:lvl1pPr marL="0" indent="0">
              <a:buNone/>
              <a:defRPr sz="2100" baseline="0">
                <a:latin typeface="Avenir LT Std 45 Book" pitchFamily="34" charset="0"/>
              </a:defRPr>
            </a:lvl1pPr>
          </a:lstStyle>
          <a:p>
            <a:pPr lvl="0"/>
            <a:r>
              <a:rPr lang="en-US"/>
              <a:t>Subtitle</a:t>
            </a:r>
          </a:p>
          <a:p>
            <a:pPr lvl="0"/>
            <a:endParaRPr lang="en-US"/>
          </a:p>
          <a:p>
            <a:pPr lvl="0"/>
            <a:r>
              <a:rPr lang="en-US"/>
              <a:t>Date</a:t>
            </a:r>
          </a:p>
        </p:txBody>
      </p:sp>
      <p:pic>
        <p:nvPicPr>
          <p:cNvPr id="4" name="Picture 3">
            <a:extLst>
              <a:ext uri="{FF2B5EF4-FFF2-40B4-BE49-F238E27FC236}">
                <a16:creationId xmlns:a16="http://schemas.microsoft.com/office/drawing/2014/main" id="{E8AE7F82-CF0D-2D83-A8D9-48120BB01C12}"/>
              </a:ext>
            </a:extLst>
          </p:cNvPr>
          <p:cNvPicPr>
            <a:picLocks noChangeAspect="1"/>
          </p:cNvPicPr>
          <p:nvPr userDrawn="1"/>
        </p:nvPicPr>
        <p:blipFill>
          <a:blip r:embed="rId2"/>
          <a:stretch>
            <a:fillRect/>
          </a:stretch>
        </p:blipFill>
        <p:spPr>
          <a:xfrm>
            <a:off x="6804213" y="4443293"/>
            <a:ext cx="2176184" cy="555161"/>
          </a:xfrm>
          <a:prstGeom prst="rect">
            <a:avLst/>
          </a:prstGeom>
        </p:spPr>
      </p:pic>
      <p:sp>
        <p:nvSpPr>
          <p:cNvPr id="3" name="TextBox 2">
            <a:extLst>
              <a:ext uri="{FF2B5EF4-FFF2-40B4-BE49-F238E27FC236}">
                <a16:creationId xmlns:a16="http://schemas.microsoft.com/office/drawing/2014/main" id="{EA1A96BD-6A21-3AAE-E28B-44B789032AB4}"/>
              </a:ext>
            </a:extLst>
          </p:cNvPr>
          <p:cNvSpPr txBox="1"/>
          <p:nvPr userDrawn="1"/>
        </p:nvSpPr>
        <p:spPr>
          <a:xfrm>
            <a:off x="7731268" y="907378"/>
            <a:ext cx="1407893" cy="323165"/>
          </a:xfrm>
          <a:prstGeom prst="rect">
            <a:avLst/>
          </a:prstGeom>
          <a:noFill/>
        </p:spPr>
        <p:txBody>
          <a:bodyPr wrap="square" rtlCol="0">
            <a:spAutoFit/>
          </a:bodyPr>
          <a:lstStyle/>
          <a:p>
            <a:pPr algn="ctr"/>
            <a:r>
              <a:rPr lang="en-US" sz="1500" b="1"/>
              <a:t>Uruguay</a:t>
            </a:r>
          </a:p>
        </p:txBody>
      </p:sp>
      <p:pic>
        <p:nvPicPr>
          <p:cNvPr id="7" name="Imagen 6"/>
          <p:cNvPicPr>
            <a:picLocks noChangeAspect="1"/>
          </p:cNvPicPr>
          <p:nvPr userDrawn="1"/>
        </p:nvPicPr>
        <p:blipFill>
          <a:blip r:embed="rId3"/>
          <a:stretch>
            <a:fillRect/>
          </a:stretch>
        </p:blipFill>
        <p:spPr>
          <a:xfrm>
            <a:off x="7731268" y="-13152"/>
            <a:ext cx="1407893" cy="957368"/>
          </a:xfrm>
          <a:prstGeom prst="rect">
            <a:avLst/>
          </a:prstGeom>
        </p:spPr>
      </p:pic>
    </p:spTree>
    <p:extLst>
      <p:ext uri="{BB962C8B-B14F-4D97-AF65-F5344CB8AC3E}">
        <p14:creationId xmlns:p14="http://schemas.microsoft.com/office/powerpoint/2010/main" val="24480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0" y="154781"/>
            <a:ext cx="8874690" cy="444104"/>
          </a:xfrm>
        </p:spPr>
        <p:txBody>
          <a:bodyPr>
            <a:noAutofit/>
          </a:bodyPr>
          <a:lstStyle>
            <a:lvl1pPr algn="l">
              <a:defRPr sz="2400" b="1">
                <a:solidFill>
                  <a:srgbClr val="00345C"/>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272949" y="1125197"/>
            <a:ext cx="8702815" cy="3438116"/>
          </a:xfrm>
        </p:spPr>
        <p:txBody>
          <a:bodyPr>
            <a:noAutofit/>
          </a:bodyPr>
          <a:lstStyle>
            <a:lvl1pPr>
              <a:defRPr>
                <a:solidFill>
                  <a:srgbClr val="00345C"/>
                </a:solidFill>
              </a:defRPr>
            </a:lvl1pPr>
            <a:lvl2pPr>
              <a:defRPr>
                <a:solidFill>
                  <a:srgbClr val="00345C"/>
                </a:solidFill>
              </a:defRPr>
            </a:lvl2pPr>
            <a:lvl3pPr>
              <a:defRPr>
                <a:solidFill>
                  <a:srgbClr val="00345C"/>
                </a:solidFill>
              </a:defRPr>
            </a:lvl3pPr>
            <a:lvl4pPr>
              <a:defRPr>
                <a:solidFill>
                  <a:srgbClr val="00345C"/>
                </a:solidFill>
              </a:defRPr>
            </a:lvl4pPr>
            <a:lvl5pPr>
              <a:defRPr>
                <a:solidFill>
                  <a:srgbClr val="0034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p:cNvSpPr/>
          <p:nvPr userDrawn="1"/>
        </p:nvSpPr>
        <p:spPr>
          <a:xfrm flipV="1">
            <a:off x="0" y="804793"/>
            <a:ext cx="9144000" cy="39473"/>
          </a:xfrm>
          <a:prstGeom prst="rect">
            <a:avLst/>
          </a:prstGeom>
          <a:solidFill>
            <a:srgbClr val="1334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A208A054-7E55-A345-8B2F-86F4892F295A}"/>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36D5740C-D33F-5447-8242-85692EB2929A}"/>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cleanenergyministerial.org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1853220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1"/>
          <p:cNvSpPr txBox="1">
            <a:spLocks/>
          </p:cNvSpPr>
          <p:nvPr userDrawn="1"/>
        </p:nvSpPr>
        <p:spPr>
          <a:xfrm>
            <a:off x="0" y="876317"/>
            <a:ext cx="6421438" cy="54864"/>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0" name="Title 1"/>
          <p:cNvSpPr txBox="1">
            <a:spLocks/>
          </p:cNvSpPr>
          <p:nvPr userDrawn="1"/>
        </p:nvSpPr>
        <p:spPr>
          <a:xfrm>
            <a:off x="6421438" y="876317"/>
            <a:ext cx="2722562" cy="54864"/>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30" name="Content Placeholder 29"/>
          <p:cNvSpPr>
            <a:spLocks noGrp="1"/>
          </p:cNvSpPr>
          <p:nvPr>
            <p:ph sz="quarter" idx="10" hasCustomPrompt="1"/>
          </p:nvPr>
        </p:nvSpPr>
        <p:spPr>
          <a:xfrm>
            <a:off x="111685" y="453938"/>
            <a:ext cx="5767532" cy="383474"/>
          </a:xfrm>
          <a:prstGeom prst="rect">
            <a:avLst/>
          </a:prstGeom>
        </p:spPr>
        <p:txBody>
          <a:bodyPr anchor="ctr"/>
          <a:lstStyle>
            <a:lvl1pPr marL="0" marR="0" indent="0" algn="l" defTabSz="342900" rtl="0" eaLnBrk="1" fontAlgn="auto" latinLnBrk="0" hangingPunct="1">
              <a:lnSpc>
                <a:spcPct val="100000"/>
              </a:lnSpc>
              <a:spcBef>
                <a:spcPct val="20000"/>
              </a:spcBef>
              <a:spcAft>
                <a:spcPts val="0"/>
              </a:spcAft>
              <a:buClrTx/>
              <a:buSzTx/>
              <a:buFont typeface="Arial"/>
              <a:buNone/>
              <a:tabLst/>
              <a:defRPr sz="2100" cap="small" baseline="0">
                <a:solidFill>
                  <a:schemeClr val="accent6">
                    <a:lumMod val="75000"/>
                  </a:schemeClr>
                </a:solidFill>
                <a:latin typeface="Avenir LT Std 65 Medium" pitchFamily="34" charset="0"/>
              </a:defRPr>
            </a:lvl1pPr>
          </a:lstStyle>
          <a:p>
            <a:pPr lvl="0"/>
            <a:r>
              <a:rPr lang="en-US" sz="2100"/>
              <a:t>Title</a:t>
            </a:r>
          </a:p>
        </p:txBody>
      </p:sp>
      <p:sp>
        <p:nvSpPr>
          <p:cNvPr id="37" name="Title 1"/>
          <p:cNvSpPr txBox="1">
            <a:spLocks/>
          </p:cNvSpPr>
          <p:nvPr userDrawn="1"/>
        </p:nvSpPr>
        <p:spPr>
          <a:xfrm>
            <a:off x="0" y="4583985"/>
            <a:ext cx="6421438" cy="41148"/>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38"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2" name="AutoShape 2" descr="Image result for german flag"/>
          <p:cNvSpPr>
            <a:spLocks noChangeAspect="1" noChangeArrowheads="1"/>
          </p:cNvSpPr>
          <p:nvPr userDrawn="1"/>
        </p:nvSpPr>
        <p:spPr bwMode="auto">
          <a:xfrm>
            <a:off x="155575" y="-377428"/>
            <a:ext cx="1752600" cy="785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4" name="Title 1"/>
          <p:cNvSpPr txBox="1">
            <a:spLocks/>
          </p:cNvSpPr>
          <p:nvPr userDrawn="1"/>
        </p:nvSpPr>
        <p:spPr>
          <a:xfrm>
            <a:off x="5809857" y="4583985"/>
            <a:ext cx="3334143"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pic>
        <p:nvPicPr>
          <p:cNvPr id="3" name="Picture 2">
            <a:extLst>
              <a:ext uri="{FF2B5EF4-FFF2-40B4-BE49-F238E27FC236}">
                <a16:creationId xmlns:a16="http://schemas.microsoft.com/office/drawing/2014/main" id="{96672A1A-A6CA-EA41-A86A-7D748073E95E}"/>
              </a:ext>
            </a:extLst>
          </p:cNvPr>
          <p:cNvPicPr>
            <a:picLocks noChangeAspect="1"/>
          </p:cNvPicPr>
          <p:nvPr userDrawn="1"/>
        </p:nvPicPr>
        <p:blipFill>
          <a:blip r:embed="rId2"/>
          <a:stretch>
            <a:fillRect/>
          </a:stretch>
        </p:blipFill>
        <p:spPr>
          <a:xfrm>
            <a:off x="7476929" y="279726"/>
            <a:ext cx="1503186" cy="383474"/>
          </a:xfrm>
          <a:prstGeom prst="rect">
            <a:avLst/>
          </a:prstGeom>
        </p:spPr>
      </p:pic>
      <p:pic>
        <p:nvPicPr>
          <p:cNvPr id="6" name="Picture 5" descr="Text&#10;&#10;Description automatically generated">
            <a:extLst>
              <a:ext uri="{FF2B5EF4-FFF2-40B4-BE49-F238E27FC236}">
                <a16:creationId xmlns:a16="http://schemas.microsoft.com/office/drawing/2014/main" id="{D25E73F3-C04C-D141-957F-2D9B3713ECFB}"/>
              </a:ext>
            </a:extLst>
          </p:cNvPr>
          <p:cNvPicPr>
            <a:picLocks noChangeAspect="1"/>
          </p:cNvPicPr>
          <p:nvPr userDrawn="1"/>
        </p:nvPicPr>
        <p:blipFill rotWithShape="1">
          <a:blip r:embed="rId3"/>
          <a:srcRect b="35646"/>
          <a:stretch/>
        </p:blipFill>
        <p:spPr>
          <a:xfrm>
            <a:off x="1662460" y="5490038"/>
            <a:ext cx="1304213" cy="196547"/>
          </a:xfrm>
          <a:prstGeom prst="rect">
            <a:avLst/>
          </a:prstGeom>
        </p:spPr>
      </p:pic>
      <p:pic>
        <p:nvPicPr>
          <p:cNvPr id="13" name="Picture 12" descr="Graphical user interface, text&#10;&#10;Description automatically generated with medium confidence">
            <a:extLst>
              <a:ext uri="{FF2B5EF4-FFF2-40B4-BE49-F238E27FC236}">
                <a16:creationId xmlns:a16="http://schemas.microsoft.com/office/drawing/2014/main" id="{519C5B65-D5AE-1049-90B3-899FD4DEBA06}"/>
              </a:ext>
            </a:extLst>
          </p:cNvPr>
          <p:cNvPicPr>
            <a:picLocks noChangeAspect="1"/>
          </p:cNvPicPr>
          <p:nvPr userDrawn="1"/>
        </p:nvPicPr>
        <p:blipFill rotWithShape="1">
          <a:blip r:embed="rId4"/>
          <a:srcRect b="36640"/>
          <a:stretch/>
        </p:blipFill>
        <p:spPr>
          <a:xfrm>
            <a:off x="922768" y="5244842"/>
            <a:ext cx="1132161" cy="185118"/>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ECC645F1-7564-8D47-BAC4-59E5C3133093}"/>
              </a:ext>
            </a:extLst>
          </p:cNvPr>
          <p:cNvPicPr>
            <a:picLocks noChangeAspect="1"/>
          </p:cNvPicPr>
          <p:nvPr userDrawn="1"/>
        </p:nvPicPr>
        <p:blipFill rotWithShape="1">
          <a:blip r:embed="rId5"/>
          <a:srcRect b="36640"/>
          <a:stretch/>
        </p:blipFill>
        <p:spPr>
          <a:xfrm>
            <a:off x="3644633" y="5485463"/>
            <a:ext cx="1346428" cy="196547"/>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2D10E4DD-77BE-E942-BD71-90BF5D26C690}"/>
              </a:ext>
            </a:extLst>
          </p:cNvPr>
          <p:cNvPicPr>
            <a:picLocks noChangeAspect="1"/>
          </p:cNvPicPr>
          <p:nvPr userDrawn="1"/>
        </p:nvPicPr>
        <p:blipFill rotWithShape="1">
          <a:blip r:embed="rId6"/>
          <a:srcRect b="34814"/>
          <a:stretch/>
        </p:blipFill>
        <p:spPr>
          <a:xfrm>
            <a:off x="2674887" y="5236888"/>
            <a:ext cx="1407769" cy="196547"/>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236CD9B3-8EDD-8542-8FE2-ADD6725A9CD0}"/>
              </a:ext>
            </a:extLst>
          </p:cNvPr>
          <p:cNvPicPr>
            <a:picLocks noChangeAspect="1"/>
          </p:cNvPicPr>
          <p:nvPr userDrawn="1"/>
        </p:nvPicPr>
        <p:blipFill rotWithShape="1">
          <a:blip r:embed="rId7"/>
          <a:srcRect t="6125" b="30100"/>
          <a:stretch/>
        </p:blipFill>
        <p:spPr>
          <a:xfrm>
            <a:off x="5669020" y="5489677"/>
            <a:ext cx="1265198" cy="196548"/>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0989BA47-1FA0-A415-2EC8-5884C596F18D}"/>
              </a:ext>
            </a:extLst>
          </p:cNvPr>
          <p:cNvPicPr>
            <a:picLocks noChangeAspect="1"/>
          </p:cNvPicPr>
          <p:nvPr userDrawn="1"/>
        </p:nvPicPr>
        <p:blipFill rotWithShape="1">
          <a:blip r:embed="rId8"/>
          <a:srcRect b="50000"/>
          <a:stretch/>
        </p:blipFill>
        <p:spPr>
          <a:xfrm>
            <a:off x="4722954" y="5264904"/>
            <a:ext cx="1384056" cy="140513"/>
          </a:xfrm>
          <a:prstGeom prst="rect">
            <a:avLst/>
          </a:prstGeom>
        </p:spPr>
      </p:pic>
      <p:pic>
        <p:nvPicPr>
          <p:cNvPr id="7" name="Picture 6">
            <a:extLst>
              <a:ext uri="{FF2B5EF4-FFF2-40B4-BE49-F238E27FC236}">
                <a16:creationId xmlns:a16="http://schemas.microsoft.com/office/drawing/2014/main" id="{3BE769AB-0DEB-2434-6D20-2996BEAA0EBD}"/>
              </a:ext>
            </a:extLst>
          </p:cNvPr>
          <p:cNvPicPr>
            <a:picLocks noChangeAspect="1"/>
          </p:cNvPicPr>
          <p:nvPr userDrawn="1"/>
        </p:nvPicPr>
        <p:blipFill>
          <a:blip r:embed="rId9"/>
          <a:stretch>
            <a:fillRect/>
          </a:stretch>
        </p:blipFill>
        <p:spPr>
          <a:xfrm>
            <a:off x="6748667" y="5234516"/>
            <a:ext cx="966597" cy="201287"/>
          </a:xfrm>
          <a:prstGeom prst="rect">
            <a:avLst/>
          </a:prstGeom>
        </p:spPr>
      </p:pic>
      <p:pic>
        <p:nvPicPr>
          <p:cNvPr id="20" name="Picture 19">
            <a:extLst>
              <a:ext uri="{FF2B5EF4-FFF2-40B4-BE49-F238E27FC236}">
                <a16:creationId xmlns:a16="http://schemas.microsoft.com/office/drawing/2014/main" id="{8A505D59-E893-AC26-47EE-5E164AEBD30F}"/>
              </a:ext>
            </a:extLst>
          </p:cNvPr>
          <p:cNvPicPr>
            <a:picLocks noChangeAspect="1"/>
          </p:cNvPicPr>
          <p:nvPr userDrawn="1"/>
        </p:nvPicPr>
        <p:blipFill>
          <a:blip r:embed="rId10"/>
          <a:stretch>
            <a:fillRect/>
          </a:stretch>
        </p:blipFill>
        <p:spPr>
          <a:xfrm>
            <a:off x="7426594" y="5435803"/>
            <a:ext cx="578183" cy="306612"/>
          </a:xfrm>
          <a:prstGeom prst="rect">
            <a:avLst/>
          </a:prstGeom>
        </p:spPr>
      </p:pic>
      <p:grpSp>
        <p:nvGrpSpPr>
          <p:cNvPr id="4" name="Group 3">
            <a:extLst>
              <a:ext uri="{FF2B5EF4-FFF2-40B4-BE49-F238E27FC236}">
                <a16:creationId xmlns:a16="http://schemas.microsoft.com/office/drawing/2014/main" id="{AAC6DE90-93F9-060F-59B6-EFFC1E9E6DA2}"/>
              </a:ext>
            </a:extLst>
          </p:cNvPr>
          <p:cNvGrpSpPr/>
          <p:nvPr userDrawn="1"/>
        </p:nvGrpSpPr>
        <p:grpSpPr>
          <a:xfrm>
            <a:off x="105324" y="4724307"/>
            <a:ext cx="8933352" cy="370681"/>
            <a:chOff x="148913" y="6299075"/>
            <a:chExt cx="11911136" cy="494241"/>
          </a:xfrm>
        </p:grpSpPr>
        <p:grpSp>
          <p:nvGrpSpPr>
            <p:cNvPr id="11" name="Group 10">
              <a:extLst>
                <a:ext uri="{FF2B5EF4-FFF2-40B4-BE49-F238E27FC236}">
                  <a16:creationId xmlns:a16="http://schemas.microsoft.com/office/drawing/2014/main" id="{8F9DB7AD-A06D-E12B-8284-6FF4D23F1B2A}"/>
                </a:ext>
              </a:extLst>
            </p:cNvPr>
            <p:cNvGrpSpPr/>
            <p:nvPr userDrawn="1"/>
          </p:nvGrpSpPr>
          <p:grpSpPr>
            <a:xfrm>
              <a:off x="148913" y="6299075"/>
              <a:ext cx="11085159" cy="225713"/>
              <a:chOff x="140432" y="6302612"/>
              <a:chExt cx="11085159" cy="225713"/>
            </a:xfrm>
          </p:grpSpPr>
          <p:pic>
            <p:nvPicPr>
              <p:cNvPr id="22" name="Picture 21" descr="Graphical user interface, text&#10;&#10;Description automatically generated with medium confidence">
                <a:extLst>
                  <a:ext uri="{FF2B5EF4-FFF2-40B4-BE49-F238E27FC236}">
                    <a16:creationId xmlns:a16="http://schemas.microsoft.com/office/drawing/2014/main" id="{F5099344-B7AC-73F1-1A28-20635B5DF9CD}"/>
                  </a:ext>
                </a:extLst>
              </p:cNvPr>
              <p:cNvPicPr>
                <a:picLocks noChangeAspect="1"/>
              </p:cNvPicPr>
              <p:nvPr userDrawn="1"/>
            </p:nvPicPr>
            <p:blipFill rotWithShape="1">
              <a:blip r:embed="rId4"/>
              <a:srcRect b="36640"/>
              <a:stretch/>
            </p:blipFill>
            <p:spPr>
              <a:xfrm>
                <a:off x="140432" y="6309175"/>
                <a:ext cx="1300156" cy="212587"/>
              </a:xfrm>
              <a:prstGeom prst="rect">
                <a:avLst/>
              </a:prstGeom>
            </p:spPr>
          </p:pic>
          <p:pic>
            <p:nvPicPr>
              <p:cNvPr id="23" name="Picture 22" descr="Text&#10;&#10;Description automatically generated with medium confidence">
                <a:extLst>
                  <a:ext uri="{FF2B5EF4-FFF2-40B4-BE49-F238E27FC236}">
                    <a16:creationId xmlns:a16="http://schemas.microsoft.com/office/drawing/2014/main" id="{FAC3A086-D6CB-9FAA-3F51-E25651FC1EE8}"/>
                  </a:ext>
                </a:extLst>
              </p:cNvPr>
              <p:cNvPicPr>
                <a:picLocks noChangeAspect="1"/>
              </p:cNvPicPr>
              <p:nvPr userDrawn="1"/>
            </p:nvPicPr>
            <p:blipFill rotWithShape="1">
              <a:blip r:embed="rId5"/>
              <a:srcRect b="36640"/>
              <a:stretch/>
            </p:blipFill>
            <p:spPr>
              <a:xfrm>
                <a:off x="6792414" y="6302612"/>
                <a:ext cx="1546217" cy="225712"/>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445829E4-D670-839F-9DCF-CA2BF1638433}"/>
                  </a:ext>
                </a:extLst>
              </p:cNvPr>
              <p:cNvPicPr>
                <a:picLocks noChangeAspect="1"/>
              </p:cNvPicPr>
              <p:nvPr userDrawn="1"/>
            </p:nvPicPr>
            <p:blipFill rotWithShape="1">
              <a:blip r:embed="rId6"/>
              <a:srcRect b="34814"/>
              <a:stretch/>
            </p:blipFill>
            <p:spPr>
              <a:xfrm>
                <a:off x="3262326" y="6302612"/>
                <a:ext cx="1616660" cy="225712"/>
              </a:xfrm>
              <a:prstGeom prst="rect">
                <a:avLst/>
              </a:prstGeom>
            </p:spPr>
          </p:pic>
          <p:pic>
            <p:nvPicPr>
              <p:cNvPr id="25" name="Picture 24" descr="Text&#10;&#10;Description automatically generated with medium confidence">
                <a:extLst>
                  <a:ext uri="{FF2B5EF4-FFF2-40B4-BE49-F238E27FC236}">
                    <a16:creationId xmlns:a16="http://schemas.microsoft.com/office/drawing/2014/main" id="{2FD4DDA4-7971-DB8B-05A0-326BAB6AB501}"/>
                  </a:ext>
                </a:extLst>
              </p:cNvPr>
              <p:cNvPicPr>
                <a:picLocks noChangeAspect="1"/>
              </p:cNvPicPr>
              <p:nvPr userDrawn="1"/>
            </p:nvPicPr>
            <p:blipFill rotWithShape="1">
              <a:blip r:embed="rId7"/>
              <a:srcRect t="6125" b="30100"/>
              <a:stretch/>
            </p:blipFill>
            <p:spPr>
              <a:xfrm>
                <a:off x="9772657" y="6302612"/>
                <a:ext cx="1452934" cy="225713"/>
              </a:xfrm>
              <a:prstGeom prst="rect">
                <a:avLst/>
              </a:prstGeom>
            </p:spPr>
          </p:pic>
        </p:grpSp>
        <p:grpSp>
          <p:nvGrpSpPr>
            <p:cNvPr id="12" name="Group 11">
              <a:extLst>
                <a:ext uri="{FF2B5EF4-FFF2-40B4-BE49-F238E27FC236}">
                  <a16:creationId xmlns:a16="http://schemas.microsoft.com/office/drawing/2014/main" id="{56626135-292D-3C2C-54D0-82FCAA1F1052}"/>
                </a:ext>
              </a:extLst>
            </p:cNvPr>
            <p:cNvGrpSpPr/>
            <p:nvPr userDrawn="1"/>
          </p:nvGrpSpPr>
          <p:grpSpPr>
            <a:xfrm>
              <a:off x="1611069" y="6441207"/>
              <a:ext cx="10448980" cy="352109"/>
              <a:chOff x="1602588" y="6467847"/>
              <a:chExt cx="10448980" cy="352109"/>
            </a:xfrm>
          </p:grpSpPr>
          <p:pic>
            <p:nvPicPr>
              <p:cNvPr id="14" name="Picture 13" descr="Text&#10;&#10;Description automatically generated">
                <a:extLst>
                  <a:ext uri="{FF2B5EF4-FFF2-40B4-BE49-F238E27FC236}">
                    <a16:creationId xmlns:a16="http://schemas.microsoft.com/office/drawing/2014/main" id="{E258BBB4-2190-1548-20AE-DC00897F25D5}"/>
                  </a:ext>
                </a:extLst>
              </p:cNvPr>
              <p:cNvPicPr>
                <a:picLocks noChangeAspect="1"/>
              </p:cNvPicPr>
              <p:nvPr userDrawn="1"/>
            </p:nvPicPr>
            <p:blipFill rotWithShape="1">
              <a:blip r:embed="rId3"/>
              <a:srcRect b="35646"/>
              <a:stretch/>
            </p:blipFill>
            <p:spPr>
              <a:xfrm>
                <a:off x="1602588" y="6531045"/>
                <a:ext cx="1497738" cy="225712"/>
              </a:xfrm>
              <a:prstGeom prst="rect">
                <a:avLst/>
              </a:prstGeom>
            </p:spPr>
          </p:pic>
          <p:pic>
            <p:nvPicPr>
              <p:cNvPr id="16" name="Picture 15" descr="Graphical user interface, text&#10;&#10;Description automatically generated">
                <a:extLst>
                  <a:ext uri="{FF2B5EF4-FFF2-40B4-BE49-F238E27FC236}">
                    <a16:creationId xmlns:a16="http://schemas.microsoft.com/office/drawing/2014/main" id="{F952D849-3DC4-5C45-1D09-74A2E8294CBF}"/>
                  </a:ext>
                </a:extLst>
              </p:cNvPr>
              <p:cNvPicPr>
                <a:picLocks noChangeAspect="1"/>
              </p:cNvPicPr>
              <p:nvPr userDrawn="1"/>
            </p:nvPicPr>
            <p:blipFill rotWithShape="1">
              <a:blip r:embed="rId8"/>
              <a:srcRect b="50000"/>
              <a:stretch/>
            </p:blipFill>
            <p:spPr>
              <a:xfrm>
                <a:off x="5040986" y="6563220"/>
                <a:ext cx="1589428" cy="161363"/>
              </a:xfrm>
              <a:prstGeom prst="rect">
                <a:avLst/>
              </a:prstGeom>
            </p:spPr>
          </p:pic>
          <p:pic>
            <p:nvPicPr>
              <p:cNvPr id="18" name="Picture 17">
                <a:extLst>
                  <a:ext uri="{FF2B5EF4-FFF2-40B4-BE49-F238E27FC236}">
                    <a16:creationId xmlns:a16="http://schemas.microsoft.com/office/drawing/2014/main" id="{61EB538A-3D29-B42A-0A36-EC4FDF6E363F}"/>
                  </a:ext>
                </a:extLst>
              </p:cNvPr>
              <p:cNvPicPr>
                <a:picLocks noChangeAspect="1"/>
              </p:cNvPicPr>
              <p:nvPr userDrawn="1"/>
            </p:nvPicPr>
            <p:blipFill>
              <a:blip r:embed="rId9"/>
              <a:stretch>
                <a:fillRect/>
              </a:stretch>
            </p:blipFill>
            <p:spPr>
              <a:xfrm>
                <a:off x="8500631" y="6528324"/>
                <a:ext cx="1110026" cy="231155"/>
              </a:xfrm>
              <a:prstGeom prst="rect">
                <a:avLst/>
              </a:prstGeom>
            </p:spPr>
          </p:pic>
          <p:pic>
            <p:nvPicPr>
              <p:cNvPr id="21" name="Picture 20">
                <a:extLst>
                  <a:ext uri="{FF2B5EF4-FFF2-40B4-BE49-F238E27FC236}">
                    <a16:creationId xmlns:a16="http://schemas.microsoft.com/office/drawing/2014/main" id="{9D74F472-BCBE-DE49-D653-B82C36542A4C}"/>
                  </a:ext>
                </a:extLst>
              </p:cNvPr>
              <p:cNvPicPr>
                <a:picLocks noChangeAspect="1"/>
              </p:cNvPicPr>
              <p:nvPr userDrawn="1"/>
            </p:nvPicPr>
            <p:blipFill>
              <a:blip r:embed="rId10"/>
              <a:stretch>
                <a:fillRect/>
              </a:stretch>
            </p:blipFill>
            <p:spPr>
              <a:xfrm>
                <a:off x="11387592" y="6467847"/>
                <a:ext cx="663976" cy="352109"/>
              </a:xfrm>
              <a:prstGeom prst="rect">
                <a:avLst/>
              </a:prstGeom>
            </p:spPr>
          </p:pic>
        </p:grpSp>
      </p:grpSp>
    </p:spTree>
    <p:extLst>
      <p:ext uri="{BB962C8B-B14F-4D97-AF65-F5344CB8AC3E}">
        <p14:creationId xmlns:p14="http://schemas.microsoft.com/office/powerpoint/2010/main" val="1889911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1"/>
          <p:cNvSpPr txBox="1">
            <a:spLocks/>
          </p:cNvSpPr>
          <p:nvPr userDrawn="1"/>
        </p:nvSpPr>
        <p:spPr>
          <a:xfrm>
            <a:off x="0" y="876317"/>
            <a:ext cx="6421438" cy="54864"/>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0" name="Title 1"/>
          <p:cNvSpPr txBox="1">
            <a:spLocks/>
          </p:cNvSpPr>
          <p:nvPr userDrawn="1"/>
        </p:nvSpPr>
        <p:spPr>
          <a:xfrm>
            <a:off x="6421438" y="876317"/>
            <a:ext cx="2722562" cy="54864"/>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30" name="Content Placeholder 29"/>
          <p:cNvSpPr>
            <a:spLocks noGrp="1"/>
          </p:cNvSpPr>
          <p:nvPr>
            <p:ph sz="quarter" idx="10" hasCustomPrompt="1"/>
          </p:nvPr>
        </p:nvSpPr>
        <p:spPr>
          <a:xfrm>
            <a:off x="111685" y="453938"/>
            <a:ext cx="5698172" cy="383474"/>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2100" cap="small" baseline="0">
                <a:solidFill>
                  <a:schemeClr val="accent6">
                    <a:lumMod val="75000"/>
                  </a:schemeClr>
                </a:solidFill>
                <a:latin typeface="Avenir LT Std 65 Medium" pitchFamily="34" charset="0"/>
              </a:defRPr>
            </a:lvl1pPr>
          </a:lstStyle>
          <a:p>
            <a:pPr lvl="0"/>
            <a:r>
              <a:rPr lang="en-US" sz="2100"/>
              <a:t>Title</a:t>
            </a:r>
          </a:p>
        </p:txBody>
      </p:sp>
      <p:sp>
        <p:nvSpPr>
          <p:cNvPr id="37" name="Title 1"/>
          <p:cNvSpPr txBox="1">
            <a:spLocks/>
          </p:cNvSpPr>
          <p:nvPr userDrawn="1"/>
        </p:nvSpPr>
        <p:spPr>
          <a:xfrm>
            <a:off x="0" y="4583985"/>
            <a:ext cx="6421438" cy="41148"/>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38"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2" name="AutoShape 2" descr="Image result for german flag"/>
          <p:cNvSpPr>
            <a:spLocks noChangeAspect="1" noChangeArrowheads="1"/>
          </p:cNvSpPr>
          <p:nvPr userDrawn="1"/>
        </p:nvSpPr>
        <p:spPr bwMode="auto">
          <a:xfrm>
            <a:off x="155575" y="-377428"/>
            <a:ext cx="1752600" cy="785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4" name="Title 1"/>
          <p:cNvSpPr txBox="1">
            <a:spLocks/>
          </p:cNvSpPr>
          <p:nvPr userDrawn="1"/>
        </p:nvSpPr>
        <p:spPr>
          <a:xfrm>
            <a:off x="5809857" y="4583985"/>
            <a:ext cx="3334143"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pic>
        <p:nvPicPr>
          <p:cNvPr id="3" name="Picture 2">
            <a:extLst>
              <a:ext uri="{FF2B5EF4-FFF2-40B4-BE49-F238E27FC236}">
                <a16:creationId xmlns:a16="http://schemas.microsoft.com/office/drawing/2014/main" id="{96672A1A-A6CA-EA41-A86A-7D748073E95E}"/>
              </a:ext>
            </a:extLst>
          </p:cNvPr>
          <p:cNvPicPr>
            <a:picLocks noChangeAspect="1"/>
          </p:cNvPicPr>
          <p:nvPr userDrawn="1"/>
        </p:nvPicPr>
        <p:blipFill>
          <a:blip r:embed="rId2"/>
          <a:stretch>
            <a:fillRect/>
          </a:stretch>
        </p:blipFill>
        <p:spPr>
          <a:xfrm>
            <a:off x="7539846" y="4688051"/>
            <a:ext cx="1503186" cy="383474"/>
          </a:xfrm>
          <a:prstGeom prst="rect">
            <a:avLst/>
          </a:prstGeom>
        </p:spPr>
      </p:pic>
      <p:pic>
        <p:nvPicPr>
          <p:cNvPr id="4" name="Picture 3" descr="Graphical user interface, text&#10;&#10;Description automatically generated with medium confidence">
            <a:extLst>
              <a:ext uri="{FF2B5EF4-FFF2-40B4-BE49-F238E27FC236}">
                <a16:creationId xmlns:a16="http://schemas.microsoft.com/office/drawing/2014/main" id="{008712BF-C6D9-E2A2-6834-1984AD40192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6640"/>
          <a:stretch/>
        </p:blipFill>
        <p:spPr>
          <a:xfrm>
            <a:off x="111685" y="4800264"/>
            <a:ext cx="1052288" cy="171766"/>
          </a:xfrm>
          <a:prstGeom prst="rect">
            <a:avLst/>
          </a:prstGeom>
        </p:spPr>
      </p:pic>
      <p:sp>
        <p:nvSpPr>
          <p:cNvPr id="12" name="TextBox 11">
            <a:extLst>
              <a:ext uri="{FF2B5EF4-FFF2-40B4-BE49-F238E27FC236}">
                <a16:creationId xmlns:a16="http://schemas.microsoft.com/office/drawing/2014/main" id="{2A2535C4-6BF4-91A1-09DC-CD50ECD6A731}"/>
              </a:ext>
            </a:extLst>
          </p:cNvPr>
          <p:cNvSpPr txBox="1"/>
          <p:nvPr userDrawn="1"/>
        </p:nvSpPr>
        <p:spPr>
          <a:xfrm>
            <a:off x="8233790" y="509631"/>
            <a:ext cx="887136" cy="253916"/>
          </a:xfrm>
          <a:prstGeom prst="rect">
            <a:avLst/>
          </a:prstGeom>
          <a:noFill/>
        </p:spPr>
        <p:txBody>
          <a:bodyPr wrap="square" rtlCol="0">
            <a:spAutoFit/>
          </a:bodyPr>
          <a:lstStyle/>
          <a:p>
            <a:pPr algn="ctr"/>
            <a:r>
              <a:rPr lang="en-US" sz="1050" b="1"/>
              <a:t>Uruguay</a:t>
            </a:r>
          </a:p>
        </p:txBody>
      </p:sp>
      <p:pic>
        <p:nvPicPr>
          <p:cNvPr id="1026" name="Picture 2" descr="https://www.worldometers.info/img/flags/uy-flag.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19052" y="-8644"/>
            <a:ext cx="815009" cy="55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64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6384" y="2839212"/>
            <a:ext cx="8205216" cy="589788"/>
          </a:xfrm>
          <a:prstGeom prst="rect">
            <a:avLst/>
          </a:prstGeom>
        </p:spPr>
        <p:txBody>
          <a:bodyPr/>
          <a:lstStyle>
            <a:lvl1pPr algn="l">
              <a:defRPr sz="2700" b="1" cap="small" baseline="0">
                <a:solidFill>
                  <a:schemeClr val="tx1">
                    <a:lumMod val="75000"/>
                    <a:lumOff val="25000"/>
                  </a:schemeClr>
                </a:solidFill>
                <a:latin typeface="Arial"/>
                <a:cs typeface="Arial"/>
              </a:defRPr>
            </a:lvl1pPr>
          </a:lstStyle>
          <a:p>
            <a:r>
              <a:rPr lang="en-US"/>
              <a:t>Presentation Title</a:t>
            </a:r>
          </a:p>
        </p:txBody>
      </p:sp>
      <p:sp>
        <p:nvSpPr>
          <p:cNvPr id="3" name="Text Placeholder 2"/>
          <p:cNvSpPr>
            <a:spLocks noGrp="1"/>
          </p:cNvSpPr>
          <p:nvPr>
            <p:ph type="body" idx="1" hasCustomPrompt="1"/>
          </p:nvPr>
        </p:nvSpPr>
        <p:spPr>
          <a:xfrm>
            <a:off x="786384" y="3143250"/>
            <a:ext cx="8205216" cy="514350"/>
          </a:xfrm>
          <a:prstGeom prst="rect">
            <a:avLst/>
          </a:prstGeom>
        </p:spPr>
        <p:txBody>
          <a:bodyPr anchor="b"/>
          <a:lstStyle>
            <a:lvl1pPr marL="0" indent="0">
              <a:buNone/>
              <a:defRPr sz="1800" b="0" baseline="0">
                <a:solidFill>
                  <a:schemeClr val="tx1">
                    <a:lumMod val="75000"/>
                    <a:lumOff val="25000"/>
                  </a:schemeClr>
                </a:solidFill>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Presentation Subtitle</a:t>
            </a:r>
          </a:p>
        </p:txBody>
      </p:sp>
      <p:sp>
        <p:nvSpPr>
          <p:cNvPr id="12" name="Text Placeholder 11"/>
          <p:cNvSpPr>
            <a:spLocks noGrp="1"/>
          </p:cNvSpPr>
          <p:nvPr>
            <p:ph type="body" sz="quarter" idx="10" hasCustomPrompt="1"/>
          </p:nvPr>
        </p:nvSpPr>
        <p:spPr>
          <a:xfrm>
            <a:off x="786384" y="3657600"/>
            <a:ext cx="8205216" cy="1028700"/>
          </a:xfrm>
          <a:prstGeom prst="rect">
            <a:avLst/>
          </a:prstGeom>
        </p:spPr>
        <p:txBody>
          <a:bodyPr/>
          <a:lstStyle>
            <a:lvl1pPr>
              <a:buFontTx/>
              <a:buNone/>
              <a:defRPr sz="1800">
                <a:solidFill>
                  <a:schemeClr val="tx1">
                    <a:lumMod val="75000"/>
                    <a:lumOff val="25000"/>
                  </a:schemeClr>
                </a:solidFill>
                <a:latin typeface="Arial"/>
                <a:cs typeface="Arial"/>
              </a:defRPr>
            </a:lvl1pPr>
            <a:lvl2pPr>
              <a:buFontTx/>
              <a:buNone/>
              <a:defRPr sz="1800">
                <a:solidFill>
                  <a:schemeClr val="tx1">
                    <a:lumMod val="65000"/>
                    <a:lumOff val="35000"/>
                  </a:schemeClr>
                </a:solidFill>
                <a:latin typeface="Verdana" pitchFamily="34" charset="0"/>
              </a:defRPr>
            </a:lvl2pPr>
            <a:lvl3pPr>
              <a:buFontTx/>
              <a:buNone/>
              <a:defRPr sz="1800">
                <a:solidFill>
                  <a:schemeClr val="tx1">
                    <a:lumMod val="65000"/>
                    <a:lumOff val="35000"/>
                  </a:schemeClr>
                </a:solidFill>
                <a:latin typeface="Verdana" pitchFamily="34" charset="0"/>
              </a:defRPr>
            </a:lvl3pPr>
            <a:lvl4pPr>
              <a:buFontTx/>
              <a:buNone/>
              <a:defRPr sz="1800">
                <a:solidFill>
                  <a:schemeClr val="tx1">
                    <a:lumMod val="65000"/>
                    <a:lumOff val="35000"/>
                  </a:schemeClr>
                </a:solidFill>
                <a:latin typeface="Verdana" pitchFamily="34" charset="0"/>
              </a:defRPr>
            </a:lvl4pPr>
            <a:lvl5pPr>
              <a:buFontTx/>
              <a:buNone/>
              <a:defRPr sz="1800">
                <a:solidFill>
                  <a:schemeClr val="tx1">
                    <a:lumMod val="65000"/>
                    <a:lumOff val="35000"/>
                  </a:schemeClr>
                </a:solidFill>
                <a:latin typeface="Verdana" pitchFamily="34" charset="0"/>
              </a:defRPr>
            </a:lvl5pPr>
          </a:lstStyle>
          <a:p>
            <a:pPr lvl="0"/>
            <a:r>
              <a:rPr lang="en-US"/>
              <a:t>Presenter</a:t>
            </a:r>
          </a:p>
          <a:p>
            <a:pPr lvl="0"/>
            <a:r>
              <a:rPr lang="en-US"/>
              <a:t>Date</a:t>
            </a:r>
          </a:p>
        </p:txBody>
      </p:sp>
    </p:spTree>
    <p:extLst>
      <p:ext uri="{BB962C8B-B14F-4D97-AF65-F5344CB8AC3E}">
        <p14:creationId xmlns:p14="http://schemas.microsoft.com/office/powerpoint/2010/main" val="2939936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 Column - Ba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91678"/>
            <a:ext cx="8229600" cy="4226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428750"/>
            <a:ext cx="4038600" cy="3200400"/>
          </a:xfrm>
          <a:prstGeom prst="rect">
            <a:avLst/>
          </a:prstGeom>
        </p:spPr>
        <p:txBody>
          <a:bodyPr/>
          <a:lstStyle>
            <a:lvl1pPr>
              <a:defRPr sz="1800" b="0" baseline="0"/>
            </a:lvl1pPr>
            <a:lvl2pPr>
              <a:buSzPct val="80000"/>
              <a:buFont typeface="Courier New" pitchFamily="49" charset="0"/>
              <a:buChar char="o"/>
              <a:defRPr lang="en-US" sz="1650" kern="1200" dirty="0" smtClean="0">
                <a:solidFill>
                  <a:schemeClr val="tx1"/>
                </a:solidFill>
                <a:latin typeface="+mn-lt"/>
                <a:ea typeface="+mn-ea"/>
                <a:cs typeface="+mn-cs"/>
              </a:defRPr>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8750"/>
            <a:ext cx="4038600" cy="3200400"/>
          </a:xfrm>
          <a:prstGeom prst="rect">
            <a:avLst/>
          </a:prstGeom>
        </p:spPr>
        <p:txBody>
          <a:bodyPr/>
          <a:lstStyle>
            <a:lvl1pPr>
              <a:defRPr sz="1800" b="0"/>
            </a:lvl1pPr>
            <a:lvl2pPr>
              <a:buSzPct val="80000"/>
              <a:buFont typeface="Courier New" pitchFamily="49" charset="0"/>
              <a:buChar char="o"/>
              <a:defRPr sz="1650"/>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p:nvPr>
        </p:nvSpPr>
        <p:spPr>
          <a:xfrm>
            <a:off x="457200" y="971550"/>
            <a:ext cx="4038600" cy="342900"/>
          </a:xfrm>
          <a:prstGeom prst="rect">
            <a:avLst/>
          </a:prstGeom>
        </p:spPr>
        <p:txBody>
          <a:bodyPr>
            <a:noAutofit/>
          </a:bodyPr>
          <a:lstStyle>
            <a:lvl1pPr>
              <a:buNone/>
              <a:defRPr sz="1800" b="1"/>
            </a:lvl1pPr>
          </a:lstStyle>
          <a:p>
            <a:pPr lvl="0"/>
            <a:r>
              <a:rPr lang="en-US"/>
              <a:t>Click to edit Master text styles</a:t>
            </a:r>
          </a:p>
        </p:txBody>
      </p:sp>
      <p:sp>
        <p:nvSpPr>
          <p:cNvPr id="8" name="Text Placeholder 8"/>
          <p:cNvSpPr>
            <a:spLocks noGrp="1"/>
          </p:cNvSpPr>
          <p:nvPr>
            <p:ph type="body" sz="quarter" idx="11"/>
          </p:nvPr>
        </p:nvSpPr>
        <p:spPr>
          <a:xfrm>
            <a:off x="4648200" y="971550"/>
            <a:ext cx="4038600" cy="342900"/>
          </a:xfrm>
          <a:prstGeom prst="rect">
            <a:avLst/>
          </a:prstGeom>
        </p:spPr>
        <p:txBody>
          <a:bodyPr>
            <a:noAutofit/>
          </a:bodyPr>
          <a:lstStyle>
            <a:lvl1pPr>
              <a:buNone/>
              <a:defRPr sz="1800" b="1"/>
            </a:lvl1pPr>
          </a:lstStyle>
          <a:p>
            <a:pPr lvl="0"/>
            <a:r>
              <a:rPr lang="en-US"/>
              <a:t>Click to edit Master text styles</a:t>
            </a:r>
          </a:p>
        </p:txBody>
      </p:sp>
    </p:spTree>
    <p:extLst>
      <p:ext uri="{BB962C8B-B14F-4D97-AF65-F5344CB8AC3E}">
        <p14:creationId xmlns:p14="http://schemas.microsoft.com/office/powerpoint/2010/main" val="2357413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9310" y="810280"/>
            <a:ext cx="7950538" cy="1021556"/>
          </a:xfrm>
        </p:spPr>
        <p:txBody>
          <a:bodyPr anchor="t">
            <a:noAutofit/>
          </a:bodyPr>
          <a:lstStyle>
            <a:lvl1pPr algn="l">
              <a:defRPr sz="2850" b="1" cap="all">
                <a:solidFill>
                  <a:srgbClr val="00345C"/>
                </a:solidFill>
              </a:defRPr>
            </a:lvl1pPr>
          </a:lstStyle>
          <a:p>
            <a:r>
              <a:rPr lang="en-US"/>
              <a:t>Click to edit Master title style</a:t>
            </a:r>
          </a:p>
        </p:txBody>
      </p:sp>
      <p:sp>
        <p:nvSpPr>
          <p:cNvPr id="3" name="Text Placeholder 2"/>
          <p:cNvSpPr>
            <a:spLocks noGrp="1"/>
          </p:cNvSpPr>
          <p:nvPr>
            <p:ph type="body" idx="1"/>
          </p:nvPr>
        </p:nvSpPr>
        <p:spPr>
          <a:xfrm>
            <a:off x="269310" y="1952581"/>
            <a:ext cx="7950538" cy="1125140"/>
          </a:xfrm>
        </p:spPr>
        <p:txBody>
          <a:bodyPr anchor="b">
            <a:noAutofit/>
          </a:bodyPr>
          <a:lstStyle>
            <a:lvl1pPr marL="0" indent="0">
              <a:buNone/>
              <a:defRPr sz="1500">
                <a:solidFill>
                  <a:srgbClr val="6C8998"/>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64D2F52E-DB8B-4D42-A5EC-3B4856E2D3F1}"/>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9CBFBBEC-CFAD-5443-B2B5-BB670931E72E}"/>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cleanenergyministerial.org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2640081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0" y="154781"/>
            <a:ext cx="8408012" cy="444104"/>
          </a:xfrm>
        </p:spPr>
        <p:txBody>
          <a:bodyPr>
            <a:noAutofit/>
          </a:bodyPr>
          <a:lstStyle>
            <a:lvl1pPr algn="l">
              <a:defRPr sz="2400" b="1">
                <a:solidFill>
                  <a:srgbClr val="00345C"/>
                </a:solidFill>
              </a:defRPr>
            </a:lvl1pPr>
          </a:lstStyle>
          <a:p>
            <a:r>
              <a:rPr lang="en-US"/>
              <a:t>Click to edit Master title style</a:t>
            </a:r>
          </a:p>
        </p:txBody>
      </p:sp>
      <p:sp>
        <p:nvSpPr>
          <p:cNvPr id="3" name="Content Placeholder 2"/>
          <p:cNvSpPr>
            <a:spLocks noGrp="1"/>
          </p:cNvSpPr>
          <p:nvPr>
            <p:ph sz="half" idx="1"/>
          </p:nvPr>
        </p:nvSpPr>
        <p:spPr>
          <a:xfrm>
            <a:off x="269310" y="1200151"/>
            <a:ext cx="4217012" cy="3394472"/>
          </a:xfrm>
        </p:spPr>
        <p:txBody>
          <a:bodyPr>
            <a:noAutofit/>
          </a:bodyPr>
          <a:lstStyle>
            <a:lvl1pPr>
              <a:defRPr sz="2100">
                <a:solidFill>
                  <a:srgbClr val="00345C"/>
                </a:solidFill>
              </a:defRPr>
            </a:lvl1pPr>
            <a:lvl2pPr>
              <a:defRPr sz="1800">
                <a:solidFill>
                  <a:srgbClr val="00345C"/>
                </a:solidFill>
              </a:defRPr>
            </a:lvl2pPr>
            <a:lvl3pPr>
              <a:defRPr sz="1500">
                <a:solidFill>
                  <a:srgbClr val="00345C"/>
                </a:solidFill>
              </a:defRPr>
            </a:lvl3pPr>
            <a:lvl4pPr>
              <a:defRPr sz="1350">
                <a:solidFill>
                  <a:srgbClr val="00345C"/>
                </a:solidFill>
              </a:defRPr>
            </a:lvl4pPr>
            <a:lvl5pPr>
              <a:defRPr sz="1350">
                <a:solidFill>
                  <a:srgbClr val="00345C"/>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722" y="1200151"/>
            <a:ext cx="4038600" cy="3394472"/>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flipV="1">
            <a:off x="9478"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70DC05ED-4E39-D34A-8303-D2C4BF7702BC}"/>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87B2DB00-56BB-A34F-81F3-9DDA4F4802B7}"/>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cleanenergyministerial.org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218772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2B3A056-1AC5-9F40-AF7F-F83B9505A7EF}"/>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69310" y="157558"/>
            <a:ext cx="8417490" cy="440846"/>
          </a:xfrm>
        </p:spPr>
        <p:txBody>
          <a:bodyPr>
            <a:noAutofit/>
          </a:bodyPr>
          <a:lstStyle>
            <a:lvl1pPr algn="l">
              <a:defRPr sz="2400" b="1">
                <a:solidFill>
                  <a:srgbClr val="00345C"/>
                </a:solidFill>
              </a:defRPr>
            </a:lvl1pPr>
          </a:lstStyle>
          <a:p>
            <a:r>
              <a:rPr lang="en-US"/>
              <a:t>Click to edit Master title style</a:t>
            </a:r>
          </a:p>
        </p:txBody>
      </p:sp>
      <p:sp>
        <p:nvSpPr>
          <p:cNvPr id="3" name="Text Placeholder 2"/>
          <p:cNvSpPr>
            <a:spLocks noGrp="1"/>
          </p:cNvSpPr>
          <p:nvPr>
            <p:ph type="body" idx="1"/>
          </p:nvPr>
        </p:nvSpPr>
        <p:spPr>
          <a:xfrm>
            <a:off x="269310" y="1151335"/>
            <a:ext cx="4228078" cy="479822"/>
          </a:xfrm>
        </p:spPr>
        <p:txBody>
          <a:bodyPr anchor="t" anchorCtr="0">
            <a:noAutofit/>
          </a:bodyPr>
          <a:lstStyle>
            <a:lvl1pPr marL="0" indent="0">
              <a:buNone/>
              <a:defRPr sz="1500" b="1">
                <a:solidFill>
                  <a:srgbClr val="0034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9310" y="1631156"/>
            <a:ext cx="4228078" cy="2963466"/>
          </a:xfrm>
        </p:spPr>
        <p:txBody>
          <a:bodyPr>
            <a:no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t" anchorCtr="0">
            <a:noAutofit/>
          </a:bodyPr>
          <a:lstStyle>
            <a:lvl1pPr marL="0" indent="0">
              <a:buNone/>
              <a:defRPr sz="1500" b="1">
                <a:solidFill>
                  <a:srgbClr val="0034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no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p:cNvSpPr/>
          <p:nvPr userDrawn="1"/>
        </p:nvSpPr>
        <p:spPr>
          <a:xfrm flipV="1">
            <a:off x="0"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EA374833-906E-C441-9175-467F2CB7A0EB}"/>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cleanenergyministerial.org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3143149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C9E46B-362A-3A4C-B67B-084E6999E053}"/>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69310" y="163332"/>
            <a:ext cx="8417490" cy="433739"/>
          </a:xfrm>
        </p:spPr>
        <p:txBody>
          <a:bodyPr>
            <a:noAutofit/>
          </a:bodyPr>
          <a:lstStyle>
            <a:lvl1pPr>
              <a:defRPr sz="2400" b="1">
                <a:solidFill>
                  <a:srgbClr val="00345C"/>
                </a:solidFill>
              </a:defRPr>
            </a:lvl1pPr>
          </a:lstStyle>
          <a:p>
            <a:r>
              <a:rPr lang="en-US"/>
              <a:t>Click to edit Master title style</a:t>
            </a:r>
          </a:p>
        </p:txBody>
      </p:sp>
      <p:sp>
        <p:nvSpPr>
          <p:cNvPr id="9" name="Rectangle 8"/>
          <p:cNvSpPr/>
          <p:nvPr userDrawn="1"/>
        </p:nvSpPr>
        <p:spPr>
          <a:xfrm flipV="1">
            <a:off x="0"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Content Placeholder 2">
            <a:extLst>
              <a:ext uri="{FF2B5EF4-FFF2-40B4-BE49-F238E27FC236}">
                <a16:creationId xmlns:a16="http://schemas.microsoft.com/office/drawing/2014/main" id="{4DD4E0CC-D40B-D34B-8B0F-8F51C11189B1}"/>
              </a:ext>
            </a:extLst>
          </p:cNvPr>
          <p:cNvSpPr>
            <a:spLocks noGrp="1"/>
          </p:cNvSpPr>
          <p:nvPr>
            <p:ph idx="1"/>
          </p:nvPr>
        </p:nvSpPr>
        <p:spPr>
          <a:xfrm>
            <a:off x="269310" y="1051988"/>
            <a:ext cx="8417490" cy="3696593"/>
          </a:xfrm>
        </p:spPr>
        <p:txBody>
          <a:bodyPr>
            <a:noAutofit/>
          </a:bodyPr>
          <a:lstStyle>
            <a:lvl1pPr>
              <a:defRPr>
                <a:solidFill>
                  <a:srgbClr val="00345C"/>
                </a:solidFill>
              </a:defRPr>
            </a:lvl1pPr>
            <a:lvl2pPr>
              <a:defRPr>
                <a:solidFill>
                  <a:srgbClr val="00345C"/>
                </a:solidFill>
              </a:defRPr>
            </a:lvl2pPr>
            <a:lvl3pPr>
              <a:defRPr>
                <a:solidFill>
                  <a:srgbClr val="00345C"/>
                </a:solidFill>
              </a:defRPr>
            </a:lvl3pPr>
            <a:lvl4pPr>
              <a:defRPr>
                <a:solidFill>
                  <a:srgbClr val="00345C"/>
                </a:solidFill>
              </a:defRPr>
            </a:lvl4pPr>
            <a:lvl5pPr>
              <a:defRPr>
                <a:solidFill>
                  <a:srgbClr val="0034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A99A4094-CFE2-4903-E80B-1921C3E48FB0}"/>
              </a:ext>
            </a:extLst>
          </p:cNvPr>
          <p:cNvGrpSpPr/>
          <p:nvPr userDrawn="1"/>
        </p:nvGrpSpPr>
        <p:grpSpPr>
          <a:xfrm>
            <a:off x="4974546" y="123332"/>
            <a:ext cx="4059164" cy="651396"/>
            <a:chOff x="4920584" y="52082"/>
            <a:chExt cx="4059164" cy="651396"/>
          </a:xfrm>
        </p:grpSpPr>
        <p:pic>
          <p:nvPicPr>
            <p:cNvPr id="4" name="Picture 3">
              <a:extLst>
                <a:ext uri="{FF2B5EF4-FFF2-40B4-BE49-F238E27FC236}">
                  <a16:creationId xmlns:a16="http://schemas.microsoft.com/office/drawing/2014/main" id="{C27CBDA8-B596-3C5D-488E-AC9E24976E28}"/>
                </a:ext>
              </a:extLst>
            </p:cNvPr>
            <p:cNvPicPr>
              <a:picLocks noChangeAspect="1"/>
            </p:cNvPicPr>
            <p:nvPr/>
          </p:nvPicPr>
          <p:blipFill>
            <a:blip r:embed="rId2"/>
            <a:stretch>
              <a:fillRect/>
            </a:stretch>
          </p:blipFill>
          <p:spPr>
            <a:xfrm>
              <a:off x="4920584" y="56647"/>
              <a:ext cx="1940493" cy="646831"/>
            </a:xfrm>
            <a:prstGeom prst="rect">
              <a:avLst/>
            </a:prstGeom>
          </p:spPr>
        </p:pic>
        <p:pic>
          <p:nvPicPr>
            <p:cNvPr id="5" name="Picture 4" descr="A black background with blue and green text&#10;&#10;Description automatically generated with low confidence">
              <a:extLst>
                <a:ext uri="{FF2B5EF4-FFF2-40B4-BE49-F238E27FC236}">
                  <a16:creationId xmlns:a16="http://schemas.microsoft.com/office/drawing/2014/main" id="{53C08803-F008-893E-2178-64C4DEBBC970}"/>
                </a:ext>
              </a:extLst>
            </p:cNvPr>
            <p:cNvPicPr>
              <a:picLocks noChangeAspect="1"/>
            </p:cNvPicPr>
            <p:nvPr/>
          </p:nvPicPr>
          <p:blipFill>
            <a:blip r:embed="rId3"/>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1426098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A5EDF46E-21E0-D741-9E15-AEB712E5D49F}"/>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cleanenergyministerial.org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167124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887" r="626" b="10781"/>
          <a:stretch/>
        </p:blipFill>
        <p:spPr>
          <a:xfrm>
            <a:off x="1" y="952501"/>
            <a:ext cx="9144000" cy="1518227"/>
          </a:xfrm>
          <a:prstGeom prst="rect">
            <a:avLst/>
          </a:prstGeom>
        </p:spPr>
      </p:pic>
      <p:sp>
        <p:nvSpPr>
          <p:cNvPr id="2" name="Title 1"/>
          <p:cNvSpPr>
            <a:spLocks noGrp="1"/>
          </p:cNvSpPr>
          <p:nvPr>
            <p:ph type="ctrTitle" hasCustomPrompt="1"/>
          </p:nvPr>
        </p:nvSpPr>
        <p:spPr>
          <a:xfrm>
            <a:off x="3213203" y="2645244"/>
            <a:ext cx="5668526" cy="1086437"/>
          </a:xfrm>
        </p:spPr>
        <p:txBody>
          <a:bodyPr lIns="0" tIns="0" rIns="0" bIns="0" anchor="t">
            <a:noAutofit/>
          </a:bodyPr>
          <a:lstStyle>
            <a:lvl1pPr algn="l">
              <a:defRPr sz="2700" b="1">
                <a:solidFill>
                  <a:srgbClr val="00345C"/>
                </a:solidFill>
              </a:defRPr>
            </a:lvl1pPr>
          </a:lstStyle>
          <a:p>
            <a:r>
              <a:rPr lang="en-US"/>
              <a:t>Title</a:t>
            </a:r>
          </a:p>
        </p:txBody>
      </p:sp>
      <p:sp>
        <p:nvSpPr>
          <p:cNvPr id="3" name="Subtitle 2"/>
          <p:cNvSpPr>
            <a:spLocks noGrp="1"/>
          </p:cNvSpPr>
          <p:nvPr>
            <p:ph type="subTitle" idx="1" hasCustomPrompt="1"/>
          </p:nvPr>
        </p:nvSpPr>
        <p:spPr>
          <a:xfrm>
            <a:off x="3213203" y="4003632"/>
            <a:ext cx="5660638" cy="256118"/>
          </a:xfrm>
        </p:spPr>
        <p:txBody>
          <a:bodyPr lIns="0" tIns="0" rIns="0" bIns="0">
            <a:noAutofit/>
          </a:bodyPr>
          <a:lstStyle>
            <a:lvl1pPr marL="0" indent="0" algn="l">
              <a:spcBef>
                <a:spcPts val="1260"/>
              </a:spcBef>
              <a:buNone/>
              <a:defRPr sz="1200">
                <a:solidFill>
                  <a:srgbClr val="00345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Presented by</a:t>
            </a:r>
          </a:p>
        </p:txBody>
      </p:sp>
      <p:sp>
        <p:nvSpPr>
          <p:cNvPr id="12" name="Rectangle 11"/>
          <p:cNvSpPr/>
          <p:nvPr userDrawn="1"/>
        </p:nvSpPr>
        <p:spPr>
          <a:xfrm flipV="1">
            <a:off x="0" y="925628"/>
            <a:ext cx="9144000" cy="39473"/>
          </a:xfrm>
          <a:prstGeom prst="rect">
            <a:avLst/>
          </a:prstGeom>
          <a:solidFill>
            <a:srgbClr val="2072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3091" y="4791365"/>
            <a:ext cx="9167092"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 Placeholder 17"/>
          <p:cNvSpPr>
            <a:spLocks noGrp="1"/>
          </p:cNvSpPr>
          <p:nvPr>
            <p:ph type="body" sz="quarter" idx="10" hasCustomPrompt="1"/>
          </p:nvPr>
        </p:nvSpPr>
        <p:spPr>
          <a:xfrm>
            <a:off x="3213204" y="4395788"/>
            <a:ext cx="5684301" cy="242607"/>
          </a:xfrm>
        </p:spPr>
        <p:txBody>
          <a:bodyPr tIns="0" rIns="0"/>
          <a:lstStyle>
            <a:lvl1pPr marL="0" indent="0">
              <a:spcBef>
                <a:spcPts val="0"/>
              </a:spcBef>
              <a:buFontTx/>
              <a:buNone/>
              <a:defRPr sz="1200">
                <a:solidFill>
                  <a:srgbClr val="00345C"/>
                </a:solidFill>
              </a:defRPr>
            </a:lvl1pPr>
            <a:lvl2pPr marL="0" indent="0">
              <a:spcBef>
                <a:spcPts val="0"/>
              </a:spcBef>
              <a:buFontTx/>
              <a:buNone/>
              <a:defRPr sz="1200">
                <a:solidFill>
                  <a:srgbClr val="13345F"/>
                </a:solidFill>
              </a:defRPr>
            </a:lvl2pPr>
            <a:lvl3pPr marL="0" indent="0">
              <a:spcBef>
                <a:spcPts val="0"/>
              </a:spcBef>
              <a:buFontTx/>
              <a:buNone/>
              <a:defRPr sz="1200">
                <a:solidFill>
                  <a:srgbClr val="13345F"/>
                </a:solidFill>
              </a:defRPr>
            </a:lvl3pPr>
            <a:lvl4pPr marL="0" indent="0">
              <a:spcBef>
                <a:spcPts val="0"/>
              </a:spcBef>
              <a:buFontTx/>
              <a:buNone/>
              <a:defRPr sz="1200">
                <a:solidFill>
                  <a:srgbClr val="13345F"/>
                </a:solidFill>
              </a:defRPr>
            </a:lvl4pPr>
            <a:lvl5pPr marL="0" indent="0">
              <a:spcBef>
                <a:spcPts val="0"/>
              </a:spcBef>
              <a:buFontTx/>
              <a:buNone/>
              <a:defRPr sz="1200">
                <a:solidFill>
                  <a:srgbClr val="13345F"/>
                </a:solidFill>
              </a:defRPr>
            </a:lvl5pPr>
          </a:lstStyle>
          <a:p>
            <a:pPr lvl="0"/>
            <a:r>
              <a:rPr lang="en-US"/>
              <a:t>Date</a:t>
            </a:r>
          </a:p>
        </p:txBody>
      </p:sp>
      <p:pic>
        <p:nvPicPr>
          <p:cNvPr id="14" name="Picture 13">
            <a:extLst>
              <a:ext uri="{FF2B5EF4-FFF2-40B4-BE49-F238E27FC236}">
                <a16:creationId xmlns:a16="http://schemas.microsoft.com/office/drawing/2014/main" id="{BAABB9D0-D5DD-E849-8FB1-89813308FDC6}"/>
              </a:ext>
            </a:extLst>
          </p:cNvPr>
          <p:cNvPicPr>
            <a:picLocks noChangeAspect="1"/>
          </p:cNvPicPr>
          <p:nvPr userDrawn="1"/>
        </p:nvPicPr>
        <p:blipFill>
          <a:blip r:embed="rId3"/>
          <a:stretch>
            <a:fillRect/>
          </a:stretch>
        </p:blipFill>
        <p:spPr>
          <a:xfrm>
            <a:off x="71718" y="36343"/>
            <a:ext cx="2438400" cy="812800"/>
          </a:xfrm>
          <a:prstGeom prst="rect">
            <a:avLst/>
          </a:prstGeom>
        </p:spPr>
      </p:pic>
      <p:pic>
        <p:nvPicPr>
          <p:cNvPr id="5" name="Picture 4" descr="A black background with blue and green text&#10;&#10;Description automatically generated with low confidence">
            <a:extLst>
              <a:ext uri="{FF2B5EF4-FFF2-40B4-BE49-F238E27FC236}">
                <a16:creationId xmlns:a16="http://schemas.microsoft.com/office/drawing/2014/main" id="{5E556D2B-541F-A123-6C1B-8DD66707879C}"/>
              </a:ext>
            </a:extLst>
          </p:cNvPr>
          <p:cNvPicPr>
            <a:picLocks noChangeAspect="1"/>
          </p:cNvPicPr>
          <p:nvPr userDrawn="1"/>
        </p:nvPicPr>
        <p:blipFill>
          <a:blip r:embed="rId4"/>
          <a:stretch>
            <a:fillRect/>
          </a:stretch>
        </p:blipFill>
        <p:spPr>
          <a:xfrm>
            <a:off x="6485107" y="39073"/>
            <a:ext cx="2730230" cy="818536"/>
          </a:xfrm>
          <a:prstGeom prst="rect">
            <a:avLst/>
          </a:prstGeom>
        </p:spPr>
      </p:pic>
      <p:pic>
        <p:nvPicPr>
          <p:cNvPr id="6" name="Picture 5">
            <a:extLst>
              <a:ext uri="{FF2B5EF4-FFF2-40B4-BE49-F238E27FC236}">
                <a16:creationId xmlns:a16="http://schemas.microsoft.com/office/drawing/2014/main" id="{E72BDED8-77AD-2418-E047-6F2F27AC4574}"/>
              </a:ext>
            </a:extLst>
          </p:cNvPr>
          <p:cNvPicPr>
            <a:picLocks noChangeAspect="1"/>
          </p:cNvPicPr>
          <p:nvPr userDrawn="1"/>
        </p:nvPicPr>
        <p:blipFill>
          <a:blip r:embed="rId5"/>
          <a:srcRect l="261" t="46843" r="-261" b="23476"/>
          <a:stretch/>
        </p:blipFill>
        <p:spPr>
          <a:xfrm>
            <a:off x="12286" y="952501"/>
            <a:ext cx="9144000" cy="1518227"/>
          </a:xfrm>
          <a:prstGeom prst="rect">
            <a:avLst/>
          </a:prstGeom>
        </p:spPr>
      </p:pic>
    </p:spTree>
    <p:extLst>
      <p:ext uri="{BB962C8B-B14F-4D97-AF65-F5344CB8AC3E}">
        <p14:creationId xmlns:p14="http://schemas.microsoft.com/office/powerpoint/2010/main" val="3760209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0" y="154781"/>
            <a:ext cx="8874690" cy="444104"/>
          </a:xfrm>
        </p:spPr>
        <p:txBody>
          <a:bodyPr>
            <a:noAutofit/>
          </a:bodyPr>
          <a:lstStyle>
            <a:lvl1pPr algn="l">
              <a:defRPr sz="2400" b="1">
                <a:solidFill>
                  <a:srgbClr val="00345C"/>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272949" y="1125197"/>
            <a:ext cx="8702815" cy="3438116"/>
          </a:xfrm>
        </p:spPr>
        <p:txBody>
          <a:bodyPr>
            <a:noAutofit/>
          </a:bodyPr>
          <a:lstStyle>
            <a:lvl1pPr>
              <a:defRPr>
                <a:solidFill>
                  <a:srgbClr val="00345C"/>
                </a:solidFill>
              </a:defRPr>
            </a:lvl1pPr>
            <a:lvl2pPr>
              <a:defRPr>
                <a:solidFill>
                  <a:srgbClr val="00345C"/>
                </a:solidFill>
              </a:defRPr>
            </a:lvl2pPr>
            <a:lvl3pPr>
              <a:defRPr>
                <a:solidFill>
                  <a:srgbClr val="00345C"/>
                </a:solidFill>
              </a:defRPr>
            </a:lvl3pPr>
            <a:lvl4pPr>
              <a:defRPr>
                <a:solidFill>
                  <a:srgbClr val="00345C"/>
                </a:solidFill>
              </a:defRPr>
            </a:lvl4pPr>
            <a:lvl5pPr>
              <a:defRPr>
                <a:solidFill>
                  <a:srgbClr val="0034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p:cNvSpPr/>
          <p:nvPr userDrawn="1"/>
        </p:nvSpPr>
        <p:spPr>
          <a:xfrm flipV="1">
            <a:off x="0" y="804793"/>
            <a:ext cx="9144000" cy="39473"/>
          </a:xfrm>
          <a:prstGeom prst="rect">
            <a:avLst/>
          </a:prstGeom>
          <a:solidFill>
            <a:srgbClr val="1334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A208A054-7E55-A345-8B2F-86F4892F295A}"/>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5BAC389B-5446-267A-2F34-E01B18FE5BC5}"/>
              </a:ext>
            </a:extLst>
          </p:cNvPr>
          <p:cNvGrpSpPr/>
          <p:nvPr userDrawn="1"/>
        </p:nvGrpSpPr>
        <p:grpSpPr>
          <a:xfrm>
            <a:off x="4974546" y="123332"/>
            <a:ext cx="4059164" cy="651396"/>
            <a:chOff x="4920584" y="52082"/>
            <a:chExt cx="4059164" cy="651396"/>
          </a:xfrm>
        </p:grpSpPr>
        <p:pic>
          <p:nvPicPr>
            <p:cNvPr id="5" name="Picture 4">
              <a:extLst>
                <a:ext uri="{FF2B5EF4-FFF2-40B4-BE49-F238E27FC236}">
                  <a16:creationId xmlns:a16="http://schemas.microsoft.com/office/drawing/2014/main" id="{730E52BA-8FFC-6645-2C98-BEF40D4FF7ED}"/>
                </a:ext>
              </a:extLst>
            </p:cNvPr>
            <p:cNvPicPr>
              <a:picLocks noChangeAspect="1"/>
            </p:cNvPicPr>
            <p:nvPr/>
          </p:nvPicPr>
          <p:blipFill>
            <a:blip r:embed="rId2"/>
            <a:stretch>
              <a:fillRect/>
            </a:stretch>
          </p:blipFill>
          <p:spPr>
            <a:xfrm>
              <a:off x="4920584" y="56647"/>
              <a:ext cx="1940493" cy="646831"/>
            </a:xfrm>
            <a:prstGeom prst="rect">
              <a:avLst/>
            </a:prstGeom>
          </p:spPr>
        </p:pic>
        <p:pic>
          <p:nvPicPr>
            <p:cNvPr id="6" name="Picture 5" descr="A black background with blue and green text&#10;&#10;Description automatically generated with low confidence">
              <a:extLst>
                <a:ext uri="{FF2B5EF4-FFF2-40B4-BE49-F238E27FC236}">
                  <a16:creationId xmlns:a16="http://schemas.microsoft.com/office/drawing/2014/main" id="{BDB5BC85-ED60-ABD4-A93E-5665E62F152A}"/>
                </a:ext>
              </a:extLst>
            </p:cNvPr>
            <p:cNvPicPr>
              <a:picLocks noChangeAspect="1"/>
            </p:cNvPicPr>
            <p:nvPr/>
          </p:nvPicPr>
          <p:blipFill>
            <a:blip r:embed="rId3"/>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1853220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286" y="205979"/>
            <a:ext cx="8229600" cy="857250"/>
          </a:xfrm>
          <a:prstGeom prst="rect">
            <a:avLst/>
          </a:prstGeom>
        </p:spPr>
        <p:txBody>
          <a:bodyPr vert="horz" lIns="0" tIns="45720" rIns="91440" bIns="0" rtlCol="0" anchor="ctr">
            <a:noAutofit/>
          </a:bodyPr>
          <a:lstStyle/>
          <a:p>
            <a:r>
              <a:rPr lang="en-US"/>
              <a:t>Click to edit Master title style</a:t>
            </a:r>
          </a:p>
        </p:txBody>
      </p:sp>
      <p:sp>
        <p:nvSpPr>
          <p:cNvPr id="3" name="Text Placeholder 2"/>
          <p:cNvSpPr>
            <a:spLocks noGrp="1"/>
          </p:cNvSpPr>
          <p:nvPr>
            <p:ph type="body" idx="1"/>
          </p:nvPr>
        </p:nvSpPr>
        <p:spPr>
          <a:xfrm>
            <a:off x="521286" y="1200151"/>
            <a:ext cx="8229600" cy="3394472"/>
          </a:xfrm>
          <a:prstGeom prst="rect">
            <a:avLst/>
          </a:prstGeom>
        </p:spPr>
        <p:txBody>
          <a:bodyPr vert="horz" lIns="0" tIns="4572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9999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93" r:id="rId16"/>
    <p:sldLayoutId id="2147483694" r:id="rId17"/>
    <p:sldLayoutId id="2147483695" r:id="rId18"/>
  </p:sldLayoutIdLst>
  <p:hf hdr="0" ftr="0"/>
  <p:txStyles>
    <p:titleStyle>
      <a:lvl1pPr algn="l" defTabSz="342900" rtl="0" eaLnBrk="1" latinLnBrk="0" hangingPunct="1">
        <a:spcBef>
          <a:spcPct val="0"/>
        </a:spcBef>
        <a:buNone/>
        <a:defRPr sz="2400" b="1" kern="1200">
          <a:solidFill>
            <a:srgbClr val="00345C"/>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rgbClr val="00345C"/>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00345C"/>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00345C"/>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00345C"/>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00345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5036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7FFE649C_93D7A01C.xml"/><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7FFE64A7_F1DA4365.xml"/><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E64A6_AC22B30.xml"/><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7FFE64B2_117E6FB9.xml"/><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E64D0_75B516CE.xml"/><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E649D_5B0F5268.xml"/><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77.emf"/></Relationships>
</file>

<file path=ppt/slides/_rels/slide24.xml.rels><?xml version="1.0" encoding="UTF-8" standalone="yes"?>
<Relationships xmlns="http://schemas.openxmlformats.org/package/2006/relationships"><Relationship Id="rId3" Type="http://schemas.microsoft.com/office/2018/10/relationships/comments" Target="../comments/modernComment_7FFE64C4_10A80CC4.xm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7FFE64C5_D75D10F0.xml"/><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E64C6_6FF6341F.xml"/><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7FFE64A1_F152D0BC.xml"/><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E64B8_6521E12A.xml"/><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7FFE64A9_E94518EB.xml"/><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E64B1_5096DF43.xml"/><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7FFE64AF_37AEE99D.xml"/><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7FFE6489_B136E894.xml"/><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7FFE64D4_4ECB69DD.xml"/><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8" Type="http://schemas.openxmlformats.org/officeDocument/2006/relationships/hyperlink" Target="http://www.linkedin.com/company/clean-energy-ministerial" TargetMode="External"/><Relationship Id="rId13" Type="http://schemas.openxmlformats.org/officeDocument/2006/relationships/image" Target="../media/image4.png"/><Relationship Id="rId3" Type="http://schemas.openxmlformats.org/officeDocument/2006/relationships/hyperlink" Target="http://www.linkedin.com/company/clean-energy-solutions-center" TargetMode="External"/><Relationship Id="rId7" Type="http://schemas.openxmlformats.org/officeDocument/2006/relationships/hyperlink" Target="http://www.cleanenergyministerial.org/" TargetMode="External"/><Relationship Id="rId12" Type="http://schemas.openxmlformats.org/officeDocument/2006/relationships/image" Target="../media/image2.png"/><Relationship Id="rId2" Type="http://schemas.openxmlformats.org/officeDocument/2006/relationships/hyperlink" Target="http://www.cleanenergyministerial.org/initiatives-campaigns/clean-energy-solutions-center" TargetMode="External"/><Relationship Id="rId1" Type="http://schemas.openxmlformats.org/officeDocument/2006/relationships/slideLayout" Target="../slideLayouts/slideLayout9.xml"/><Relationship Id="rId6" Type="http://schemas.openxmlformats.org/officeDocument/2006/relationships/hyperlink" Target="https://www.21stcenturypower.org/resources" TargetMode="External"/><Relationship Id="rId11" Type="http://schemas.openxmlformats.org/officeDocument/2006/relationships/image" Target="../media/image91.svg"/><Relationship Id="rId5" Type="http://schemas.openxmlformats.org/officeDocument/2006/relationships/hyperlink" Target="https://www.21stcenturypower.org/" TargetMode="External"/><Relationship Id="rId10" Type="http://schemas.openxmlformats.org/officeDocument/2006/relationships/image" Target="../media/image90.png"/><Relationship Id="rId4" Type="http://schemas.openxmlformats.org/officeDocument/2006/relationships/hyperlink" Target="https://cleanenergysolutions.us14.list-manage.com/subscribe/post?u=cfb46c07f566f9a82b5fa0488&amp;id=a060202cfd" TargetMode="External"/><Relationship Id="rId9" Type="http://schemas.openxmlformats.org/officeDocument/2006/relationships/hyperlink" Target="https://e48ccbb3.sibforms.com/serve/MUIEAC0tWM3i9WN06VznNcKEGpdqu0VTEi_nZnS-Ve1VtnFmTyVEZ4JZilCCedIxXfbsueggxPwJigSuvIdggkujL782ExilFoISe45pISMUvilMdMkCPQ21ywQyDHYw76x283Djrd3S_1sPACmWI6av2bWoXsfwe-brssDtsAK1PJZlBjUhBUzdNsPnvV0Q13o8o0LCJInHiErv"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cleanenergyministerial.org/initiatives-campaigns/clean-energy-solutions-center" TargetMode="External"/><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hyperlink" Target="http://www.nrel.gov/docs/fy22osti/83658.pdf" TargetMode="External"/><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mailto:jal.desai@nrel.gov" TargetMode="External"/><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4.png"/><Relationship Id="rId5" Type="http://schemas.openxmlformats.org/officeDocument/2006/relationships/image" Target="../media/image44.png"/><Relationship Id="rId10" Type="http://schemas.openxmlformats.org/officeDocument/2006/relationships/image" Target="../media/image2.png"/><Relationship Id="rId4" Type="http://schemas.openxmlformats.org/officeDocument/2006/relationships/image" Target="../media/image43.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ctrTitle"/>
          </p:nvPr>
        </p:nvSpPr>
        <p:spPr>
          <a:xfrm>
            <a:off x="3209377" y="2934620"/>
            <a:ext cx="5672776" cy="1086437"/>
          </a:xfrm>
        </p:spPr>
        <p:txBody>
          <a:bodyPr/>
          <a:lstStyle/>
          <a:p>
            <a:r>
              <a:rPr lang="en-US" sz="2800" dirty="0"/>
              <a:t>Power Sector Decarbonization Action Plan Series: Uruguay</a:t>
            </a:r>
          </a:p>
        </p:txBody>
      </p:sp>
      <p:sp>
        <p:nvSpPr>
          <p:cNvPr id="3" name="Text Placeholder 2">
            <a:extLst>
              <a:ext uri="{FF2B5EF4-FFF2-40B4-BE49-F238E27FC236}">
                <a16:creationId xmlns:a16="http://schemas.microsoft.com/office/drawing/2014/main" id="{346F0995-5629-E5DB-74ED-6241AD56733D}"/>
              </a:ext>
            </a:extLst>
          </p:cNvPr>
          <p:cNvSpPr>
            <a:spLocks noGrp="1"/>
          </p:cNvSpPr>
          <p:nvPr>
            <p:ph type="body" sz="quarter" idx="10"/>
          </p:nvPr>
        </p:nvSpPr>
        <p:spPr>
          <a:xfrm>
            <a:off x="3209377" y="3843616"/>
            <a:ext cx="4203259" cy="369331"/>
          </a:xfrm>
        </p:spPr>
        <p:txBody>
          <a:bodyPr vert="horz" lIns="0" tIns="0" rIns="0" bIns="0" rtlCol="0" anchor="t">
            <a:noAutofit/>
          </a:bodyPr>
          <a:lstStyle/>
          <a:p>
            <a:r>
              <a:rPr lang="en-US" sz="1400" i="1" dirty="0"/>
              <a:t>December 18th, 2024</a:t>
            </a:r>
          </a:p>
        </p:txBody>
      </p:sp>
      <p:sp>
        <p:nvSpPr>
          <p:cNvPr id="4" name="TextBox 3">
            <a:extLst>
              <a:ext uri="{FF2B5EF4-FFF2-40B4-BE49-F238E27FC236}">
                <a16:creationId xmlns:a16="http://schemas.microsoft.com/office/drawing/2014/main" id="{D75113A5-8872-555F-7C20-CF90FCC9EE40}"/>
              </a:ext>
            </a:extLst>
          </p:cNvPr>
          <p:cNvSpPr txBox="1"/>
          <p:nvPr/>
        </p:nvSpPr>
        <p:spPr>
          <a:xfrm>
            <a:off x="88853" y="4774168"/>
            <a:ext cx="898231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DO NOT CITE OR REFERENCE. </a:t>
            </a:r>
            <a:r>
              <a:rPr kumimoji="0" lang="en-US" sz="900" b="0" i="0" u="none" strike="noStrike" kern="1200" cap="none" spc="0" normalizeH="0" baseline="0" noProof="0">
                <a:ln>
                  <a:noFill/>
                </a:ln>
                <a:solidFill>
                  <a:prstClr val="white"/>
                </a:solidFill>
                <a:effectLst/>
                <a:uLnTx/>
                <a:uFillTx/>
                <a:latin typeface="Arial"/>
                <a:ea typeface="+mn-ea"/>
                <a:cs typeface="+mn-cs"/>
              </a:rPr>
              <a:t>This work is not for distribution or commercial purposes. The methodology, formula, and analysis used and presented in this document and the views herein do not necessarily represent the views of or are endorsed by the U.S. Department of Energy or the U.S. Government, or any agency thereof.</a:t>
            </a:r>
          </a:p>
        </p:txBody>
      </p:sp>
      <p:pic>
        <p:nvPicPr>
          <p:cNvPr id="1026" name="Picture 2" descr="A picture containing chart&#10;&#10;Description automatically generated">
            <a:extLst>
              <a:ext uri="{FF2B5EF4-FFF2-40B4-BE49-F238E27FC236}">
                <a16:creationId xmlns:a16="http://schemas.microsoft.com/office/drawing/2014/main" id="{1C266BA0-BCDA-3F2B-1A1E-BA4259834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37" y="2711075"/>
            <a:ext cx="230505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27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8" name="Google Shape;208;p5"/>
          <p:cNvSpPr txBox="1"/>
          <p:nvPr/>
        </p:nvSpPr>
        <p:spPr>
          <a:xfrm>
            <a:off x="0" y="831014"/>
            <a:ext cx="9144000" cy="550333"/>
          </a:xfrm>
          <a:prstGeom prst="rect">
            <a:avLst/>
          </a:prstGeom>
          <a:noFill/>
          <a:ln>
            <a:noFill/>
          </a:ln>
        </p:spPr>
        <p:txBody>
          <a:bodyPr spcFirstLastPara="1" wrap="square" lIns="91425" tIns="45694" rIns="91425" bIns="45694" anchor="t" anchorCtr="0">
            <a:normAutofit fontScale="92500"/>
          </a:bodyPr>
          <a:lstStyle/>
          <a:p>
            <a:pPr marL="342892" indent="-311142" algn="ctr">
              <a:buClr>
                <a:srgbClr val="000000"/>
              </a:buClr>
              <a:buSzPct val="100000"/>
            </a:pPr>
            <a:endParaRPr sz="500">
              <a:solidFill>
                <a:srgbClr val="000000"/>
              </a:solidFill>
              <a:latin typeface="Calibri"/>
              <a:ea typeface="Calibri"/>
              <a:cs typeface="Calibri"/>
              <a:sym typeface="Calibri"/>
            </a:endParaRPr>
          </a:p>
          <a:p>
            <a:pPr algn="ctr">
              <a:buClr>
                <a:srgbClr val="000000"/>
              </a:buClr>
              <a:buSzPct val="100000"/>
            </a:pPr>
            <a:r>
              <a:rPr lang="en-US" sz="2000" b="1" i="1">
                <a:solidFill>
                  <a:srgbClr val="000000"/>
                </a:solidFill>
                <a:latin typeface="Calibri"/>
                <a:ea typeface="Calibri"/>
                <a:cs typeface="Calibri"/>
                <a:sym typeface="Calibri"/>
              </a:rPr>
              <a:t>Accelerate the transition to clean, efficient, reliable, and cost-effective power systems.</a:t>
            </a:r>
            <a:r>
              <a:rPr lang="en-US" sz="2000" i="1">
                <a:solidFill>
                  <a:srgbClr val="000000"/>
                </a:solidFill>
                <a:latin typeface="Calibri"/>
                <a:ea typeface="Calibri"/>
                <a:cs typeface="Calibri"/>
                <a:sym typeface="Calibri"/>
              </a:rPr>
              <a:t> </a:t>
            </a:r>
            <a:endParaRPr sz="400" i="1">
              <a:solidFill>
                <a:srgbClr val="000000"/>
              </a:solidFill>
              <a:latin typeface="Calibri"/>
              <a:ea typeface="Calibri"/>
              <a:cs typeface="Calibri"/>
              <a:sym typeface="Calibri"/>
            </a:endParaRPr>
          </a:p>
        </p:txBody>
      </p:sp>
      <p:sp>
        <p:nvSpPr>
          <p:cNvPr id="209" name="Google Shape;209;p5"/>
          <p:cNvSpPr/>
          <p:nvPr/>
        </p:nvSpPr>
        <p:spPr>
          <a:xfrm>
            <a:off x="110290" y="1399944"/>
            <a:ext cx="2417064" cy="914400"/>
          </a:xfrm>
          <a:prstGeom prst="chevron">
            <a:avLst>
              <a:gd name="adj" fmla="val 27273"/>
            </a:avLst>
          </a:prstGeom>
          <a:solidFill>
            <a:srgbClr val="0C5F99">
              <a:alpha val="82745"/>
            </a:srgbClr>
          </a:solidFill>
          <a:ln w="9525" cap="flat" cmpd="sng">
            <a:solidFill>
              <a:srgbClr val="595959"/>
            </a:solidFill>
            <a:prstDash val="solid"/>
            <a:miter lim="800000"/>
            <a:headEnd type="none" w="sm" len="sm"/>
            <a:tailEnd type="none" w="sm" len="sm"/>
          </a:ln>
        </p:spPr>
        <p:txBody>
          <a:bodyPr spcFirstLastPara="1" wrap="square" lIns="91425" tIns="45694" rIns="91425" bIns="45694" anchor="ctr" anchorCtr="0">
            <a:noAutofit/>
          </a:bodyPr>
          <a:lstStyle/>
          <a:p>
            <a:pPr algn="ctr">
              <a:buClr>
                <a:srgbClr val="000000"/>
              </a:buClr>
              <a:buSzPts val="1867"/>
            </a:pPr>
            <a:r>
              <a:rPr lang="en-US" sz="1400" b="1">
                <a:solidFill>
                  <a:srgbClr val="010101"/>
                </a:solidFill>
                <a:latin typeface="Arial"/>
                <a:ea typeface="Arial"/>
                <a:cs typeface="Arial"/>
                <a:sym typeface="Arial"/>
              </a:rPr>
              <a:t>Evolving Generation</a:t>
            </a:r>
            <a:endParaRPr sz="1400">
              <a:solidFill>
                <a:srgbClr val="000000"/>
              </a:solidFill>
              <a:latin typeface="Arial"/>
              <a:ea typeface="Arial"/>
              <a:cs typeface="Arial"/>
              <a:sym typeface="Arial"/>
            </a:endParaRPr>
          </a:p>
          <a:p>
            <a:pPr algn="ctr">
              <a:buClr>
                <a:srgbClr val="000000"/>
              </a:buClr>
              <a:buSzPts val="1867"/>
            </a:pPr>
            <a:r>
              <a:rPr lang="en-US" sz="1400" b="1">
                <a:solidFill>
                  <a:srgbClr val="010101"/>
                </a:solidFill>
                <a:latin typeface="Arial"/>
                <a:ea typeface="Arial"/>
                <a:cs typeface="Arial"/>
                <a:sym typeface="Arial"/>
              </a:rPr>
              <a:t>Portfolios</a:t>
            </a:r>
            <a:endParaRPr sz="1400">
              <a:solidFill>
                <a:srgbClr val="000000"/>
              </a:solidFill>
              <a:latin typeface="Arial"/>
              <a:ea typeface="Arial"/>
              <a:cs typeface="Arial"/>
              <a:sym typeface="Arial"/>
            </a:endParaRPr>
          </a:p>
        </p:txBody>
      </p:sp>
      <p:sp>
        <p:nvSpPr>
          <p:cNvPr id="210" name="Google Shape;210;p5"/>
          <p:cNvSpPr/>
          <p:nvPr/>
        </p:nvSpPr>
        <p:spPr>
          <a:xfrm>
            <a:off x="3162300" y="1403079"/>
            <a:ext cx="2819400" cy="2965693"/>
          </a:xfrm>
          <a:prstGeom prst="homePlate">
            <a:avLst>
              <a:gd name="adj" fmla="val 34029"/>
            </a:avLst>
          </a:prstGeom>
          <a:solidFill>
            <a:srgbClr val="0C5F99">
              <a:alpha val="63529"/>
            </a:srgbClr>
          </a:solidFill>
          <a:ln w="9525" cap="flat" cmpd="sng">
            <a:solidFill>
              <a:srgbClr val="595959"/>
            </a:solidFill>
            <a:prstDash val="solid"/>
            <a:miter lim="800000"/>
            <a:headEnd type="none" w="sm" len="sm"/>
            <a:tailEnd type="none" w="sm" len="sm"/>
          </a:ln>
        </p:spPr>
        <p:txBody>
          <a:bodyPr spcFirstLastPara="1" wrap="square" lIns="91425" tIns="45694" rIns="91425" bIns="45694" anchor="ctr" anchorCtr="0">
            <a:noAutofit/>
          </a:bodyPr>
          <a:lstStyle/>
          <a:p>
            <a:pPr algn="ctr">
              <a:buClr>
                <a:srgbClr val="000000"/>
              </a:buClr>
              <a:buSzPts val="2133"/>
            </a:pPr>
            <a:r>
              <a:rPr lang="en-US" sz="1600" b="1">
                <a:solidFill>
                  <a:srgbClr val="000000"/>
                </a:solidFill>
                <a:latin typeface="Arial"/>
                <a:ea typeface="Arial"/>
                <a:cs typeface="Arial"/>
                <a:sym typeface="Arial"/>
              </a:rPr>
              <a:t>Cross-Cutting Issues: </a:t>
            </a:r>
            <a:endParaRPr sz="1400">
              <a:solidFill>
                <a:srgbClr val="000000"/>
              </a:solidFill>
              <a:latin typeface="Arial"/>
              <a:ea typeface="Arial"/>
              <a:cs typeface="Arial"/>
              <a:sym typeface="Arial"/>
            </a:endParaRPr>
          </a:p>
          <a:p>
            <a:pPr algn="ctr">
              <a:buClr>
                <a:srgbClr val="000000"/>
              </a:buClr>
              <a:buSzPts val="2133"/>
            </a:pPr>
            <a:r>
              <a:rPr lang="en-US" sz="1600">
                <a:solidFill>
                  <a:srgbClr val="000000"/>
                </a:solidFill>
                <a:latin typeface="Arial"/>
                <a:ea typeface="Arial"/>
                <a:cs typeface="Arial"/>
                <a:sym typeface="Arial"/>
              </a:rPr>
              <a:t>Operations, Transmission,</a:t>
            </a:r>
            <a:endParaRPr sz="1400">
              <a:solidFill>
                <a:srgbClr val="000000"/>
              </a:solidFill>
              <a:latin typeface="Arial"/>
              <a:ea typeface="Arial"/>
              <a:cs typeface="Arial"/>
              <a:sym typeface="Arial"/>
            </a:endParaRPr>
          </a:p>
          <a:p>
            <a:pPr algn="ctr">
              <a:buClr>
                <a:srgbClr val="000000"/>
              </a:buClr>
              <a:buSzPts val="2133"/>
            </a:pPr>
            <a:r>
              <a:rPr lang="en-US" sz="1600">
                <a:solidFill>
                  <a:srgbClr val="000000"/>
                </a:solidFill>
                <a:latin typeface="Arial"/>
                <a:ea typeface="Arial"/>
                <a:cs typeface="Arial"/>
                <a:sym typeface="Arial"/>
              </a:rPr>
              <a:t>Distributed Generation, </a:t>
            </a:r>
            <a:endParaRPr sz="1400">
              <a:solidFill>
                <a:srgbClr val="000000"/>
              </a:solidFill>
              <a:latin typeface="Arial"/>
              <a:ea typeface="Arial"/>
              <a:cs typeface="Arial"/>
              <a:sym typeface="Arial"/>
            </a:endParaRPr>
          </a:p>
          <a:p>
            <a:pPr algn="ctr">
              <a:buClr>
                <a:srgbClr val="000000"/>
              </a:buClr>
              <a:buSzPts val="2133"/>
            </a:pPr>
            <a:r>
              <a:rPr lang="en-US" sz="1600">
                <a:solidFill>
                  <a:srgbClr val="000000"/>
                </a:solidFill>
                <a:latin typeface="Arial"/>
                <a:ea typeface="Arial"/>
                <a:cs typeface="Arial"/>
                <a:sym typeface="Arial"/>
              </a:rPr>
              <a:t>Market Design,</a:t>
            </a:r>
            <a:endParaRPr sz="1350"/>
          </a:p>
          <a:p>
            <a:pPr algn="ctr">
              <a:buClr>
                <a:srgbClr val="000000"/>
              </a:buClr>
              <a:buSzPts val="2133"/>
            </a:pPr>
            <a:r>
              <a:rPr lang="en-US" sz="1600">
                <a:solidFill>
                  <a:srgbClr val="000000"/>
                </a:solidFill>
                <a:latin typeface="Arial"/>
                <a:ea typeface="Arial"/>
                <a:cs typeface="Arial"/>
                <a:sym typeface="Arial"/>
              </a:rPr>
              <a:t>Workforce Capacity</a:t>
            </a:r>
            <a:endParaRPr sz="1350"/>
          </a:p>
        </p:txBody>
      </p:sp>
      <p:sp>
        <p:nvSpPr>
          <p:cNvPr id="211" name="Google Shape;211;p5"/>
          <p:cNvSpPr/>
          <p:nvPr/>
        </p:nvSpPr>
        <p:spPr>
          <a:xfrm>
            <a:off x="6281531" y="1403079"/>
            <a:ext cx="2752180" cy="2965693"/>
          </a:xfrm>
          <a:prstGeom prst="roundRect">
            <a:avLst>
              <a:gd name="adj" fmla="val 1"/>
            </a:avLst>
          </a:prstGeom>
          <a:solidFill>
            <a:srgbClr val="0C5F99">
              <a:alpha val="16470"/>
            </a:srgbClr>
          </a:solidFill>
          <a:ln w="9525" cap="flat" cmpd="sng">
            <a:solidFill>
              <a:srgbClr val="595959"/>
            </a:solidFill>
            <a:prstDash val="solid"/>
            <a:miter lim="800000"/>
            <a:headEnd type="none" w="sm" len="sm"/>
            <a:tailEnd type="none" w="sm" len="sm"/>
          </a:ln>
        </p:spPr>
        <p:txBody>
          <a:bodyPr spcFirstLastPara="1" wrap="square" lIns="91425" tIns="45694" rIns="91425" bIns="45694" anchor="ctr" anchorCtr="0">
            <a:noAutofit/>
          </a:bodyPr>
          <a:lstStyle/>
          <a:p>
            <a:pPr algn="ctr">
              <a:buClr>
                <a:srgbClr val="000000"/>
              </a:buClr>
              <a:buSzPts val="2133"/>
            </a:pPr>
            <a:r>
              <a:rPr lang="en-US" sz="1600" b="1">
                <a:solidFill>
                  <a:srgbClr val="000000"/>
                </a:solidFill>
                <a:latin typeface="Arial"/>
                <a:ea typeface="Arial"/>
                <a:cs typeface="Arial"/>
                <a:sym typeface="Arial"/>
              </a:rPr>
              <a:t>Coordinated Power System Planning, Building, and Operating Best Practices</a:t>
            </a:r>
            <a:endParaRPr sz="1400">
              <a:solidFill>
                <a:srgbClr val="000000"/>
              </a:solidFill>
              <a:latin typeface="Arial"/>
              <a:ea typeface="Arial"/>
              <a:cs typeface="Arial"/>
              <a:sym typeface="Arial"/>
            </a:endParaRPr>
          </a:p>
          <a:p>
            <a:pPr algn="ctr">
              <a:buClr>
                <a:srgbClr val="000000"/>
              </a:buClr>
              <a:buSzPts val="2133"/>
            </a:pPr>
            <a:endParaRPr sz="1600" b="1">
              <a:solidFill>
                <a:srgbClr val="000000"/>
              </a:solidFill>
              <a:latin typeface="Arial"/>
              <a:ea typeface="Arial"/>
              <a:cs typeface="Arial"/>
              <a:sym typeface="Arial"/>
            </a:endParaRPr>
          </a:p>
          <a:p>
            <a:pPr algn="ctr">
              <a:buClr>
                <a:srgbClr val="000000"/>
              </a:buClr>
              <a:buSzPts val="2133"/>
            </a:pPr>
            <a:r>
              <a:rPr lang="en-US" sz="1600" i="1">
                <a:solidFill>
                  <a:srgbClr val="000000"/>
                </a:solidFill>
                <a:latin typeface="Arial"/>
                <a:ea typeface="Arial"/>
                <a:cs typeface="Arial"/>
                <a:sym typeface="Arial"/>
              </a:rPr>
              <a:t>Peer-learning, knowledge-sharing, and technical assistance</a:t>
            </a:r>
            <a:endParaRPr sz="1400">
              <a:solidFill>
                <a:srgbClr val="000000"/>
              </a:solidFill>
              <a:latin typeface="Arial"/>
              <a:ea typeface="Arial"/>
              <a:cs typeface="Arial"/>
              <a:sym typeface="Arial"/>
            </a:endParaRPr>
          </a:p>
        </p:txBody>
      </p:sp>
      <p:sp>
        <p:nvSpPr>
          <p:cNvPr id="212" name="Google Shape;212;p5"/>
          <p:cNvSpPr/>
          <p:nvPr/>
        </p:nvSpPr>
        <p:spPr>
          <a:xfrm>
            <a:off x="110290" y="2420403"/>
            <a:ext cx="2417064" cy="914400"/>
          </a:xfrm>
          <a:prstGeom prst="chevron">
            <a:avLst>
              <a:gd name="adj" fmla="val 28535"/>
            </a:avLst>
          </a:prstGeom>
          <a:solidFill>
            <a:srgbClr val="0C5F99">
              <a:alpha val="82745"/>
            </a:srgbClr>
          </a:solidFill>
          <a:ln w="9525" cap="flat" cmpd="sng">
            <a:solidFill>
              <a:srgbClr val="595959"/>
            </a:solidFill>
            <a:prstDash val="solid"/>
            <a:miter lim="800000"/>
            <a:headEnd type="none" w="sm" len="sm"/>
            <a:tailEnd type="none" w="sm" len="sm"/>
          </a:ln>
        </p:spPr>
        <p:txBody>
          <a:bodyPr spcFirstLastPara="1" wrap="square" lIns="91425" tIns="45694" rIns="91425" bIns="45694" anchor="ctr" anchorCtr="0">
            <a:noAutofit/>
          </a:bodyPr>
          <a:lstStyle/>
          <a:p>
            <a:pPr algn="ctr">
              <a:buClr>
                <a:srgbClr val="000000"/>
              </a:buClr>
              <a:buSzPts val="1867"/>
            </a:pPr>
            <a:r>
              <a:rPr lang="en-US" sz="1400" b="1">
                <a:solidFill>
                  <a:srgbClr val="010101"/>
                </a:solidFill>
                <a:latin typeface="Arial"/>
                <a:ea typeface="Arial"/>
                <a:cs typeface="Arial"/>
                <a:sym typeface="Arial"/>
              </a:rPr>
              <a:t>Electrification of Transport, Buildings, and Industry</a:t>
            </a:r>
            <a:endParaRPr sz="1400">
              <a:solidFill>
                <a:srgbClr val="000000"/>
              </a:solidFill>
              <a:latin typeface="Arial"/>
              <a:ea typeface="Arial"/>
              <a:cs typeface="Arial"/>
              <a:sym typeface="Arial"/>
            </a:endParaRPr>
          </a:p>
        </p:txBody>
      </p:sp>
      <p:sp>
        <p:nvSpPr>
          <p:cNvPr id="213" name="Google Shape;213;p5"/>
          <p:cNvSpPr/>
          <p:nvPr/>
        </p:nvSpPr>
        <p:spPr>
          <a:xfrm>
            <a:off x="110290" y="3454372"/>
            <a:ext cx="2417064" cy="914400"/>
          </a:xfrm>
          <a:prstGeom prst="chevron">
            <a:avLst>
              <a:gd name="adj" fmla="val 28535"/>
            </a:avLst>
          </a:prstGeom>
          <a:solidFill>
            <a:srgbClr val="0C5F99">
              <a:alpha val="82745"/>
            </a:srgbClr>
          </a:solidFill>
          <a:ln w="9525" cap="flat" cmpd="sng">
            <a:solidFill>
              <a:srgbClr val="595959"/>
            </a:solidFill>
            <a:prstDash val="solid"/>
            <a:miter lim="800000"/>
            <a:headEnd type="none" w="sm" len="sm"/>
            <a:tailEnd type="none" w="sm" len="sm"/>
          </a:ln>
        </p:spPr>
        <p:txBody>
          <a:bodyPr spcFirstLastPara="1" wrap="square" lIns="91425" tIns="45694" rIns="91425" bIns="45694" anchor="ctr" anchorCtr="0">
            <a:noAutofit/>
          </a:bodyPr>
          <a:lstStyle/>
          <a:p>
            <a:pPr algn="ctr">
              <a:buClr>
                <a:srgbClr val="000000"/>
              </a:buClr>
              <a:buSzPts val="1867"/>
            </a:pPr>
            <a:r>
              <a:rPr lang="en-US" sz="1400" b="1">
                <a:solidFill>
                  <a:srgbClr val="010101"/>
                </a:solidFill>
                <a:latin typeface="Arial"/>
                <a:ea typeface="Arial"/>
                <a:cs typeface="Arial"/>
                <a:sym typeface="Arial"/>
              </a:rPr>
              <a:t>Smart Grid, Energy Efficiency, </a:t>
            </a:r>
            <a:r>
              <a:rPr lang="en-US" sz="1400" b="1">
                <a:solidFill>
                  <a:srgbClr val="010101"/>
                </a:solidFill>
              </a:rPr>
              <a:t>and</a:t>
            </a:r>
            <a:r>
              <a:rPr lang="en-US" sz="1400" b="1">
                <a:solidFill>
                  <a:srgbClr val="010101"/>
                </a:solidFill>
                <a:latin typeface="Arial"/>
                <a:ea typeface="Arial"/>
                <a:cs typeface="Arial"/>
                <a:sym typeface="Arial"/>
              </a:rPr>
              <a:t> Demand Response</a:t>
            </a:r>
            <a:endParaRPr sz="1400">
              <a:solidFill>
                <a:srgbClr val="000000"/>
              </a:solidFill>
              <a:latin typeface="Arial"/>
              <a:ea typeface="Arial"/>
              <a:cs typeface="Arial"/>
              <a:sym typeface="Arial"/>
            </a:endParaRPr>
          </a:p>
        </p:txBody>
      </p:sp>
      <p:sp>
        <p:nvSpPr>
          <p:cNvPr id="214" name="Google Shape;214;p5"/>
          <p:cNvSpPr txBox="1"/>
          <p:nvPr/>
        </p:nvSpPr>
        <p:spPr>
          <a:xfrm>
            <a:off x="2527354" y="4367211"/>
            <a:ext cx="4154407" cy="276946"/>
          </a:xfrm>
          <a:prstGeom prst="rect">
            <a:avLst/>
          </a:prstGeom>
          <a:noFill/>
          <a:ln>
            <a:noFill/>
          </a:ln>
        </p:spPr>
        <p:txBody>
          <a:bodyPr spcFirstLastPara="1" wrap="square" lIns="91425" tIns="45694" rIns="91425" bIns="45694" anchor="t" anchorCtr="0">
            <a:spAutoFit/>
          </a:bodyPr>
          <a:lstStyle/>
          <a:p>
            <a:pPr>
              <a:buClr>
                <a:srgbClr val="000000"/>
              </a:buClr>
              <a:buSzPts val="1600"/>
            </a:pPr>
            <a:r>
              <a:rPr lang="en-US" sz="1200" i="1">
                <a:solidFill>
                  <a:srgbClr val="000000"/>
                </a:solidFill>
                <a:latin typeface="Calibri"/>
                <a:ea typeface="Calibri"/>
                <a:cs typeface="Calibri"/>
                <a:sym typeface="Calibri"/>
              </a:rPr>
              <a:t>Coordinating with related CEM Campaigns and Partners</a:t>
            </a:r>
            <a:endParaRPr sz="1050">
              <a:solidFill>
                <a:srgbClr val="000000"/>
              </a:solidFill>
              <a:latin typeface="Arial"/>
              <a:ea typeface="Arial"/>
              <a:cs typeface="Arial"/>
              <a:sym typeface="Arial"/>
            </a:endParaRPr>
          </a:p>
        </p:txBody>
      </p:sp>
      <p:sp>
        <p:nvSpPr>
          <p:cNvPr id="8" name="Title 17">
            <a:extLst>
              <a:ext uri="{FF2B5EF4-FFF2-40B4-BE49-F238E27FC236}">
                <a16:creationId xmlns:a16="http://schemas.microsoft.com/office/drawing/2014/main" id="{A9F78B24-D21D-59F3-A2EB-B77E5E275DE0}"/>
              </a:ext>
            </a:extLst>
          </p:cNvPr>
          <p:cNvSpPr txBox="1">
            <a:spLocks/>
          </p:cNvSpPr>
          <p:nvPr/>
        </p:nvSpPr>
        <p:spPr>
          <a:xfrm>
            <a:off x="123945" y="390163"/>
            <a:ext cx="2604924" cy="493577"/>
          </a:xfrm>
          <a:prstGeom prst="rect">
            <a:avLst/>
          </a:prstGeom>
        </p:spPr>
        <p:txBody>
          <a:bodyPr/>
          <a:lstStyle>
            <a:lvl1pPr algn="l" defTabSz="342900" rtl="0" eaLnBrk="1" latinLnBrk="0" hangingPunct="1">
              <a:spcBef>
                <a:spcPct val="0"/>
              </a:spcBef>
              <a:buNone/>
              <a:defRPr sz="2400" b="1" kern="1200">
                <a:solidFill>
                  <a:srgbClr val="00345C"/>
                </a:solidFill>
                <a:latin typeface="+mj-lt"/>
                <a:ea typeface="+mj-ea"/>
                <a:cs typeface="+mj-cs"/>
              </a:defRPr>
            </a:lvl1pPr>
          </a:lstStyle>
          <a:p>
            <a:r>
              <a:rPr lang="en-US"/>
              <a:t>21CPP Overview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6"/>
          <p:cNvPicPr preferRelativeResize="0"/>
          <p:nvPr/>
        </p:nvPicPr>
        <p:blipFill rotWithShape="1">
          <a:blip r:embed="rId3">
            <a:alphaModFix/>
          </a:blip>
          <a:srcRect/>
          <a:stretch/>
        </p:blipFill>
        <p:spPr>
          <a:xfrm>
            <a:off x="7283750" y="2100432"/>
            <a:ext cx="1574223" cy="1574223"/>
          </a:xfrm>
          <a:prstGeom prst="rect">
            <a:avLst/>
          </a:prstGeom>
          <a:noFill/>
          <a:ln>
            <a:noFill/>
          </a:ln>
        </p:spPr>
      </p:pic>
      <p:sp>
        <p:nvSpPr>
          <p:cNvPr id="221" name="Google Shape;221;p6"/>
          <p:cNvSpPr txBox="1"/>
          <p:nvPr/>
        </p:nvSpPr>
        <p:spPr>
          <a:xfrm>
            <a:off x="6968035" y="1620158"/>
            <a:ext cx="2205653" cy="761717"/>
          </a:xfrm>
          <a:prstGeom prst="rect">
            <a:avLst/>
          </a:prstGeom>
          <a:noFill/>
          <a:ln>
            <a:noFill/>
          </a:ln>
        </p:spPr>
        <p:txBody>
          <a:bodyPr spcFirstLastPara="1" wrap="square" lIns="68569" tIns="34275" rIns="68569" bIns="34275" anchor="t" anchorCtr="0">
            <a:spAutoFit/>
          </a:bodyPr>
          <a:lstStyle/>
          <a:p>
            <a:pPr algn="ctr">
              <a:buClr>
                <a:srgbClr val="000000"/>
              </a:buClr>
              <a:buSzPts val="2000"/>
            </a:pPr>
            <a:r>
              <a:rPr lang="en-US" sz="1500" b="1">
                <a:solidFill>
                  <a:schemeClr val="dk1"/>
                </a:solidFill>
                <a:latin typeface="Calibri"/>
                <a:ea typeface="Calibri"/>
                <a:cs typeface="Calibri"/>
                <a:sym typeface="Calibri"/>
              </a:rPr>
              <a:t>Explore the Thought Leadership reports:</a:t>
            </a:r>
            <a:endParaRPr sz="1050">
              <a:solidFill>
                <a:srgbClr val="000000"/>
              </a:solidFill>
              <a:latin typeface="Arial"/>
              <a:ea typeface="Arial"/>
              <a:cs typeface="Arial"/>
              <a:sym typeface="Arial"/>
            </a:endParaRPr>
          </a:p>
          <a:p>
            <a:pPr algn="ctr">
              <a:buClr>
                <a:srgbClr val="000000"/>
              </a:buClr>
              <a:buSzPts val="2000"/>
            </a:pPr>
            <a:endParaRPr sz="1500" b="1">
              <a:solidFill>
                <a:schemeClr val="dk1"/>
              </a:solidFill>
              <a:latin typeface="Calibri"/>
              <a:ea typeface="Calibri"/>
              <a:cs typeface="Calibri"/>
              <a:sym typeface="Calibri"/>
            </a:endParaRPr>
          </a:p>
        </p:txBody>
      </p:sp>
      <p:pic>
        <p:nvPicPr>
          <p:cNvPr id="222" name="Google Shape;222;p6" descr="A poster of a power generation&#10;&#10;Description automatically generated"/>
          <p:cNvPicPr preferRelativeResize="0"/>
          <p:nvPr/>
        </p:nvPicPr>
        <p:blipFill rotWithShape="1">
          <a:blip r:embed="rId4">
            <a:alphaModFix/>
          </a:blip>
          <a:srcRect/>
          <a:stretch/>
        </p:blipFill>
        <p:spPr>
          <a:xfrm>
            <a:off x="161932" y="1003630"/>
            <a:ext cx="1408388" cy="1823831"/>
          </a:xfrm>
          <a:prstGeom prst="rect">
            <a:avLst/>
          </a:prstGeom>
          <a:noFill/>
          <a:ln>
            <a:noFill/>
          </a:ln>
          <a:effectLst>
            <a:outerShdw blurRad="50800" dist="38100" dir="2700000" algn="tl" rotWithShape="0">
              <a:srgbClr val="000000">
                <a:alpha val="40000"/>
              </a:srgbClr>
            </a:outerShdw>
          </a:effectLst>
        </p:spPr>
      </p:pic>
      <p:pic>
        <p:nvPicPr>
          <p:cNvPr id="223" name="Google Shape;223;p6" descr="A cover of a book&#10;&#10;Description automatically generated"/>
          <p:cNvPicPr preferRelativeResize="0"/>
          <p:nvPr/>
        </p:nvPicPr>
        <p:blipFill rotWithShape="1">
          <a:blip r:embed="rId5">
            <a:alphaModFix/>
          </a:blip>
          <a:srcRect/>
          <a:stretch/>
        </p:blipFill>
        <p:spPr>
          <a:xfrm>
            <a:off x="706656" y="2670619"/>
            <a:ext cx="1409324" cy="1823831"/>
          </a:xfrm>
          <a:prstGeom prst="rect">
            <a:avLst/>
          </a:prstGeom>
          <a:noFill/>
          <a:ln>
            <a:noFill/>
          </a:ln>
          <a:effectLst>
            <a:outerShdw blurRad="50800" dist="38100" dir="2700000" algn="tl" rotWithShape="0">
              <a:srgbClr val="000000">
                <a:alpha val="40000"/>
              </a:srgbClr>
            </a:outerShdw>
          </a:effectLst>
        </p:spPr>
      </p:pic>
      <p:pic>
        <p:nvPicPr>
          <p:cNvPr id="224" name="Google Shape;224;p6" descr="A car charging station with a phone plugged into it&#10;&#10;Description automatically generated"/>
          <p:cNvPicPr preferRelativeResize="0"/>
          <p:nvPr/>
        </p:nvPicPr>
        <p:blipFill rotWithShape="1">
          <a:blip r:embed="rId6">
            <a:alphaModFix/>
          </a:blip>
          <a:srcRect/>
          <a:stretch/>
        </p:blipFill>
        <p:spPr>
          <a:xfrm>
            <a:off x="1840495" y="1003630"/>
            <a:ext cx="1409212" cy="1823831"/>
          </a:xfrm>
          <a:prstGeom prst="rect">
            <a:avLst/>
          </a:prstGeom>
          <a:noFill/>
          <a:ln>
            <a:noFill/>
          </a:ln>
          <a:effectLst>
            <a:outerShdw blurRad="50800" dist="38100" dir="2700000" algn="tl" rotWithShape="0">
              <a:srgbClr val="000000">
                <a:alpha val="40000"/>
              </a:srgbClr>
            </a:outerShdw>
          </a:effectLst>
        </p:spPr>
      </p:pic>
      <p:pic>
        <p:nvPicPr>
          <p:cNvPr id="225" name="Google Shape;225;p6" descr="A screenshot of a website&#10;&#10;Description automatically generated"/>
          <p:cNvPicPr preferRelativeResize="0"/>
          <p:nvPr/>
        </p:nvPicPr>
        <p:blipFill rotWithShape="1">
          <a:blip r:embed="rId7">
            <a:alphaModFix/>
          </a:blip>
          <a:srcRect/>
          <a:stretch/>
        </p:blipFill>
        <p:spPr>
          <a:xfrm>
            <a:off x="2431694" y="2749040"/>
            <a:ext cx="1409016" cy="1823831"/>
          </a:xfrm>
          <a:prstGeom prst="rect">
            <a:avLst/>
          </a:prstGeom>
          <a:noFill/>
          <a:ln>
            <a:noFill/>
          </a:ln>
          <a:effectLst>
            <a:outerShdw blurRad="50800" dist="38100" dir="2700000" algn="tl" rotWithShape="0">
              <a:srgbClr val="000000">
                <a:alpha val="40000"/>
              </a:srgbClr>
            </a:outerShdw>
          </a:effectLst>
        </p:spPr>
      </p:pic>
      <p:pic>
        <p:nvPicPr>
          <p:cNvPr id="226" name="Google Shape;226;p6" descr="A screenshot of a website&#10;&#10;Description automatically generated"/>
          <p:cNvPicPr preferRelativeResize="0"/>
          <p:nvPr/>
        </p:nvPicPr>
        <p:blipFill rotWithShape="1">
          <a:blip r:embed="rId8">
            <a:alphaModFix/>
          </a:blip>
          <a:srcRect/>
          <a:stretch/>
        </p:blipFill>
        <p:spPr>
          <a:xfrm>
            <a:off x="3519574" y="1003630"/>
            <a:ext cx="1409324" cy="1823831"/>
          </a:xfrm>
          <a:prstGeom prst="rect">
            <a:avLst/>
          </a:prstGeom>
          <a:noFill/>
          <a:ln>
            <a:noFill/>
          </a:ln>
          <a:effectLst>
            <a:outerShdw blurRad="50800" dist="38100" dir="2700000" algn="tl" rotWithShape="0">
              <a:srgbClr val="000000">
                <a:alpha val="40000"/>
              </a:srgbClr>
            </a:outerShdw>
          </a:effectLst>
        </p:spPr>
      </p:pic>
      <p:pic>
        <p:nvPicPr>
          <p:cNvPr id="227" name="Google Shape;227;p6" descr="A blue and white cover with white text&#10;&#10;Description automatically generated"/>
          <p:cNvPicPr preferRelativeResize="0"/>
          <p:nvPr/>
        </p:nvPicPr>
        <p:blipFill rotWithShape="1">
          <a:blip r:embed="rId9">
            <a:alphaModFix/>
          </a:blip>
          <a:srcRect/>
          <a:stretch/>
        </p:blipFill>
        <p:spPr>
          <a:xfrm>
            <a:off x="5202100" y="1003630"/>
            <a:ext cx="1290407" cy="1823831"/>
          </a:xfrm>
          <a:prstGeom prst="rect">
            <a:avLst/>
          </a:prstGeom>
          <a:noFill/>
          <a:ln>
            <a:noFill/>
          </a:ln>
          <a:effectLst>
            <a:outerShdw blurRad="50800" dist="38100" dir="2700000" algn="tl" rotWithShape="0">
              <a:srgbClr val="000000">
                <a:alpha val="40000"/>
              </a:srgbClr>
            </a:outerShdw>
          </a:effectLst>
        </p:spPr>
      </p:pic>
      <p:pic>
        <p:nvPicPr>
          <p:cNvPr id="228" name="Google Shape;228;p6" descr="A solar panels and wind turbines&#10;&#10;Description automatically generated"/>
          <p:cNvPicPr preferRelativeResize="0"/>
          <p:nvPr/>
        </p:nvPicPr>
        <p:blipFill rotWithShape="1">
          <a:blip r:embed="rId10">
            <a:alphaModFix/>
          </a:blip>
          <a:srcRect/>
          <a:stretch/>
        </p:blipFill>
        <p:spPr>
          <a:xfrm>
            <a:off x="4255574" y="2749040"/>
            <a:ext cx="1295784" cy="1823831"/>
          </a:xfrm>
          <a:prstGeom prst="rect">
            <a:avLst/>
          </a:prstGeom>
          <a:noFill/>
          <a:ln>
            <a:noFill/>
          </a:ln>
          <a:effectLst>
            <a:outerShdw blurRad="50800" dist="38100" dir="2700000" algn="tl" rotWithShape="0">
              <a:srgbClr val="000000">
                <a:alpha val="40000"/>
              </a:srgbClr>
            </a:outerShdw>
          </a:effectLst>
        </p:spPr>
      </p:pic>
      <p:pic>
        <p:nvPicPr>
          <p:cNvPr id="229" name="Google Shape;229;p6" descr="A wind turbines in a field&#10;&#10;Description automatically generated"/>
          <p:cNvPicPr preferRelativeResize="0"/>
          <p:nvPr/>
        </p:nvPicPr>
        <p:blipFill rotWithShape="1">
          <a:blip r:embed="rId11">
            <a:alphaModFix/>
          </a:blip>
          <a:srcRect/>
          <a:stretch/>
        </p:blipFill>
        <p:spPr>
          <a:xfrm>
            <a:off x="5978157" y="2749040"/>
            <a:ext cx="1290041" cy="1823831"/>
          </a:xfrm>
          <a:prstGeom prst="rect">
            <a:avLst/>
          </a:prstGeom>
          <a:noFill/>
          <a:ln>
            <a:noFill/>
          </a:ln>
          <a:effectLst>
            <a:outerShdw blurRad="50800" dist="38100" dir="2700000" algn="tl" rotWithShape="0">
              <a:srgbClr val="000000">
                <a:alpha val="40000"/>
              </a:srgbClr>
            </a:outerShdw>
          </a:effectLst>
        </p:spPr>
      </p:pic>
      <p:sp>
        <p:nvSpPr>
          <p:cNvPr id="6" name="Title 17">
            <a:extLst>
              <a:ext uri="{FF2B5EF4-FFF2-40B4-BE49-F238E27FC236}">
                <a16:creationId xmlns:a16="http://schemas.microsoft.com/office/drawing/2014/main" id="{3AB63BAE-3EE9-38B3-5AD7-F7AAA41C983E}"/>
              </a:ext>
            </a:extLst>
          </p:cNvPr>
          <p:cNvSpPr txBox="1">
            <a:spLocks/>
          </p:cNvSpPr>
          <p:nvPr/>
        </p:nvSpPr>
        <p:spPr>
          <a:xfrm>
            <a:off x="161933" y="323840"/>
            <a:ext cx="5040168" cy="493577"/>
          </a:xfrm>
          <a:prstGeom prst="rect">
            <a:avLst/>
          </a:prstGeom>
        </p:spPr>
        <p:txBody>
          <a:bodyPr/>
          <a:lstStyle>
            <a:lvl1pPr algn="l" defTabSz="342900" rtl="0" eaLnBrk="1" latinLnBrk="0" hangingPunct="1">
              <a:spcBef>
                <a:spcPct val="0"/>
              </a:spcBef>
              <a:buNone/>
              <a:defRPr sz="2400" b="1" kern="1200">
                <a:solidFill>
                  <a:srgbClr val="00345C"/>
                </a:solidFill>
                <a:latin typeface="+mj-lt"/>
                <a:ea typeface="+mj-ea"/>
                <a:cs typeface="+mj-cs"/>
              </a:defRPr>
            </a:lvl1pPr>
          </a:lstStyle>
          <a:p>
            <a:r>
              <a:rPr lang="en-US"/>
              <a:t>Decade of Thought Leadership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832BD28-8993-CE78-8092-7DB8C7B99DBE}"/>
              </a:ext>
            </a:extLst>
          </p:cNvPr>
          <p:cNvSpPr txBox="1"/>
          <p:nvPr/>
        </p:nvSpPr>
        <p:spPr>
          <a:xfrm>
            <a:off x="6855797" y="1003631"/>
            <a:ext cx="2205653" cy="2400657"/>
          </a:xfrm>
          <a:prstGeom prst="rect">
            <a:avLst/>
          </a:prstGeom>
          <a:noFill/>
        </p:spPr>
        <p:txBody>
          <a:bodyPr wrap="square" rtlCol="0">
            <a:spAutoFit/>
          </a:bodyPr>
          <a:lstStyle/>
          <a:p>
            <a:pPr defTabSz="685800">
              <a:defRPr/>
            </a:pPr>
            <a:r>
              <a:rPr lang="en-US" sz="1500" b="1">
                <a:solidFill>
                  <a:prstClr val="black"/>
                </a:solidFill>
                <a:latin typeface="Calibri" panose="020F0502020204030204"/>
              </a:rPr>
              <a:t>Clean Energy Solutions Center (CESC) Action Plan Webinar Series:</a:t>
            </a:r>
          </a:p>
          <a:p>
            <a:pPr defTabSz="685800">
              <a:defRPr/>
            </a:pPr>
            <a:endParaRPr lang="en-US" sz="1500" b="1">
              <a:solidFill>
                <a:prstClr val="black"/>
              </a:solidFill>
              <a:latin typeface="Calibri" panose="020F0502020204030204"/>
            </a:endParaRPr>
          </a:p>
          <a:p>
            <a:pPr defTabSz="685800">
              <a:defRPr/>
            </a:pPr>
            <a:endParaRPr lang="en-US" sz="1500" b="1">
              <a:solidFill>
                <a:prstClr val="black"/>
              </a:solidFill>
              <a:latin typeface="Calibri" panose="020F0502020204030204"/>
            </a:endParaRPr>
          </a:p>
          <a:p>
            <a:pPr defTabSz="685800">
              <a:defRPr/>
            </a:pPr>
            <a:endParaRPr lang="en-US" sz="1500" b="1">
              <a:solidFill>
                <a:prstClr val="black"/>
              </a:solidFill>
              <a:latin typeface="Calibri" panose="020F0502020204030204"/>
            </a:endParaRPr>
          </a:p>
          <a:p>
            <a:pPr defTabSz="685800">
              <a:defRPr/>
            </a:pPr>
            <a:endParaRPr lang="en-US" sz="1500" b="1">
              <a:solidFill>
                <a:prstClr val="black"/>
              </a:solidFill>
              <a:latin typeface="Calibri" panose="020F0502020204030204"/>
            </a:endParaRPr>
          </a:p>
          <a:p>
            <a:pPr defTabSz="685800">
              <a:defRPr/>
            </a:pPr>
            <a:endParaRPr lang="en-US" sz="1500" b="1">
              <a:solidFill>
                <a:prstClr val="black"/>
              </a:solidFill>
              <a:latin typeface="Calibri" panose="020F0502020204030204"/>
            </a:endParaRPr>
          </a:p>
          <a:p>
            <a:pPr defTabSz="685800">
              <a:defRPr/>
            </a:pPr>
            <a:endParaRPr lang="en-US" sz="1500" b="1">
              <a:solidFill>
                <a:prstClr val="black"/>
              </a:solidFill>
              <a:latin typeface="Calibri" panose="020F0502020204030204"/>
            </a:endParaRPr>
          </a:p>
          <a:p>
            <a:pPr defTabSz="685800">
              <a:defRPr/>
            </a:pPr>
            <a:r>
              <a:rPr lang="en-US" sz="1500" b="1">
                <a:solidFill>
                  <a:prstClr val="black"/>
                </a:solidFill>
                <a:latin typeface="Calibri" panose="020F0502020204030204"/>
              </a:rPr>
              <a:t>Read the Action Plans:</a:t>
            </a:r>
          </a:p>
        </p:txBody>
      </p:sp>
      <p:pic>
        <p:nvPicPr>
          <p:cNvPr id="4" name="Picture 3">
            <a:extLst>
              <a:ext uri="{FF2B5EF4-FFF2-40B4-BE49-F238E27FC236}">
                <a16:creationId xmlns:a16="http://schemas.microsoft.com/office/drawing/2014/main" id="{1E9ED438-6E4E-BD99-8A9E-A8CD8699F31C}"/>
              </a:ext>
            </a:extLst>
          </p:cNvPr>
          <p:cNvPicPr>
            <a:picLocks noChangeAspect="1"/>
          </p:cNvPicPr>
          <p:nvPr/>
        </p:nvPicPr>
        <p:blipFill>
          <a:blip r:embed="rId2"/>
          <a:stretch>
            <a:fillRect/>
          </a:stretch>
        </p:blipFill>
        <p:spPr>
          <a:xfrm>
            <a:off x="111685" y="1012765"/>
            <a:ext cx="1993978" cy="1115744"/>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221F474-9205-C838-A4B0-4FC78625ACC7}"/>
              </a:ext>
            </a:extLst>
          </p:cNvPr>
          <p:cNvPicPr>
            <a:picLocks noChangeAspect="1"/>
          </p:cNvPicPr>
          <p:nvPr/>
        </p:nvPicPr>
        <p:blipFill>
          <a:blip r:embed="rId3"/>
          <a:stretch>
            <a:fillRect/>
          </a:stretch>
        </p:blipFill>
        <p:spPr>
          <a:xfrm>
            <a:off x="124888" y="2361117"/>
            <a:ext cx="1980082" cy="1114225"/>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C637FA61-B3D8-2FA4-7F80-B80A85AE963D}"/>
              </a:ext>
            </a:extLst>
          </p:cNvPr>
          <p:cNvPicPr>
            <a:picLocks noChangeAspect="1"/>
          </p:cNvPicPr>
          <p:nvPr/>
        </p:nvPicPr>
        <p:blipFill>
          <a:blip r:embed="rId4"/>
          <a:stretch>
            <a:fillRect/>
          </a:stretch>
        </p:blipFill>
        <p:spPr>
          <a:xfrm>
            <a:off x="4701019" y="1016076"/>
            <a:ext cx="1972793" cy="1114225"/>
          </a:xfrm>
          <a:prstGeom prst="rect">
            <a:avLst/>
          </a:prstGeom>
          <a:effectLst>
            <a:outerShdw blurRad="50800" dist="38100" dir="8100000" algn="tr" rotWithShape="0">
              <a:prstClr val="black">
                <a:alpha val="40000"/>
              </a:prstClr>
            </a:outerShdw>
          </a:effectLst>
        </p:spPr>
      </p:pic>
      <p:pic>
        <p:nvPicPr>
          <p:cNvPr id="16" name="Picture 15">
            <a:extLst>
              <a:ext uri="{FF2B5EF4-FFF2-40B4-BE49-F238E27FC236}">
                <a16:creationId xmlns:a16="http://schemas.microsoft.com/office/drawing/2014/main" id="{49DEF90F-CE93-A24B-DCCC-489307B955E4}"/>
              </a:ext>
            </a:extLst>
          </p:cNvPr>
          <p:cNvPicPr>
            <a:picLocks noChangeAspect="1"/>
          </p:cNvPicPr>
          <p:nvPr/>
        </p:nvPicPr>
        <p:blipFill>
          <a:blip r:embed="rId5"/>
          <a:stretch>
            <a:fillRect/>
          </a:stretch>
        </p:blipFill>
        <p:spPr>
          <a:xfrm>
            <a:off x="4701020" y="2439495"/>
            <a:ext cx="1961739" cy="111422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9506F8BD-8A45-8CC1-023A-7A2AE79827C0}"/>
              </a:ext>
            </a:extLst>
          </p:cNvPr>
          <p:cNvPicPr>
            <a:picLocks noChangeAspect="1"/>
          </p:cNvPicPr>
          <p:nvPr/>
        </p:nvPicPr>
        <p:blipFill>
          <a:blip r:embed="rId6"/>
          <a:stretch>
            <a:fillRect/>
          </a:stretch>
        </p:blipFill>
        <p:spPr>
          <a:xfrm>
            <a:off x="2515251" y="1016076"/>
            <a:ext cx="1771986" cy="2293949"/>
          </a:xfrm>
          <a:prstGeom prst="rect">
            <a:avLst/>
          </a:prstGeom>
          <a:effectLst>
            <a:outerShdw blurRad="50800" dist="38100" dir="8100000" algn="tr" rotWithShape="0">
              <a:prstClr val="black">
                <a:alpha val="40000"/>
              </a:prstClr>
            </a:outerShdw>
          </a:effectLst>
        </p:spPr>
      </p:pic>
      <p:pic>
        <p:nvPicPr>
          <p:cNvPr id="18" name="Picture 17">
            <a:extLst>
              <a:ext uri="{FF2B5EF4-FFF2-40B4-BE49-F238E27FC236}">
                <a16:creationId xmlns:a16="http://schemas.microsoft.com/office/drawing/2014/main" id="{1C7F3AF3-D889-324C-2946-01348D89DAE3}"/>
              </a:ext>
            </a:extLst>
          </p:cNvPr>
          <p:cNvPicPr>
            <a:picLocks noChangeAspect="1"/>
          </p:cNvPicPr>
          <p:nvPr/>
        </p:nvPicPr>
        <p:blipFill>
          <a:blip r:embed="rId7"/>
          <a:stretch>
            <a:fillRect/>
          </a:stretch>
        </p:blipFill>
        <p:spPr>
          <a:xfrm>
            <a:off x="2349013" y="3401894"/>
            <a:ext cx="1991849" cy="1114225"/>
          </a:xfrm>
          <a:prstGeom prst="rect">
            <a:avLst/>
          </a:prstGeom>
          <a:effectLst>
            <a:outerShdw blurRad="50800" dist="38100" dir="8100000" algn="tr" rotWithShape="0">
              <a:prstClr val="black">
                <a:alpha val="40000"/>
              </a:prstClr>
            </a:outerShdw>
          </a:effectLst>
        </p:spPr>
      </p:pic>
      <p:pic>
        <p:nvPicPr>
          <p:cNvPr id="22" name="Picture 21" descr="A qr code on a white background&#10;&#10;Description automatically generated">
            <a:extLst>
              <a:ext uri="{FF2B5EF4-FFF2-40B4-BE49-F238E27FC236}">
                <a16:creationId xmlns:a16="http://schemas.microsoft.com/office/drawing/2014/main" id="{5BC605B7-DAD4-480C-D36A-21DEA3E0CF5D}"/>
              </a:ext>
            </a:extLst>
          </p:cNvPr>
          <p:cNvPicPr>
            <a:picLocks noChangeAspect="1"/>
          </p:cNvPicPr>
          <p:nvPr/>
        </p:nvPicPr>
        <p:blipFill>
          <a:blip r:embed="rId8"/>
          <a:stretch>
            <a:fillRect/>
          </a:stretch>
        </p:blipFill>
        <p:spPr>
          <a:xfrm>
            <a:off x="7247514" y="3310025"/>
            <a:ext cx="1187087" cy="1187087"/>
          </a:xfrm>
          <a:prstGeom prst="rect">
            <a:avLst/>
          </a:prstGeom>
        </p:spPr>
      </p:pic>
      <p:pic>
        <p:nvPicPr>
          <p:cNvPr id="24" name="Picture 23" descr="A qr code with a white background&#10;&#10;Description automatically generated">
            <a:extLst>
              <a:ext uri="{FF2B5EF4-FFF2-40B4-BE49-F238E27FC236}">
                <a16:creationId xmlns:a16="http://schemas.microsoft.com/office/drawing/2014/main" id="{5DA8F177-7A96-AB98-9464-8FC1A61FD030}"/>
              </a:ext>
            </a:extLst>
          </p:cNvPr>
          <p:cNvPicPr>
            <a:picLocks noChangeAspect="1"/>
          </p:cNvPicPr>
          <p:nvPr/>
        </p:nvPicPr>
        <p:blipFill>
          <a:blip r:embed="rId9"/>
          <a:stretch>
            <a:fillRect/>
          </a:stretch>
        </p:blipFill>
        <p:spPr>
          <a:xfrm>
            <a:off x="7247513" y="1767573"/>
            <a:ext cx="1187088" cy="1187088"/>
          </a:xfrm>
          <a:prstGeom prst="rect">
            <a:avLst/>
          </a:prstGeom>
        </p:spPr>
      </p:pic>
      <p:sp>
        <p:nvSpPr>
          <p:cNvPr id="3" name="Title 17">
            <a:extLst>
              <a:ext uri="{FF2B5EF4-FFF2-40B4-BE49-F238E27FC236}">
                <a16:creationId xmlns:a16="http://schemas.microsoft.com/office/drawing/2014/main" id="{D58CC4FA-6383-BF1E-1AB0-A839F16D16FD}"/>
              </a:ext>
            </a:extLst>
          </p:cNvPr>
          <p:cNvSpPr txBox="1">
            <a:spLocks/>
          </p:cNvSpPr>
          <p:nvPr/>
        </p:nvSpPr>
        <p:spPr>
          <a:xfrm>
            <a:off x="111685" y="380592"/>
            <a:ext cx="3882277" cy="493577"/>
          </a:xfrm>
          <a:prstGeom prst="rect">
            <a:avLst/>
          </a:prstGeom>
        </p:spPr>
        <p:txBody>
          <a:bodyPr/>
          <a:lstStyle>
            <a:lvl1pPr algn="l" defTabSz="342900" rtl="0" eaLnBrk="1" latinLnBrk="0" hangingPunct="1">
              <a:spcBef>
                <a:spcPct val="0"/>
              </a:spcBef>
              <a:buNone/>
              <a:defRPr sz="2400" b="1" kern="1200">
                <a:solidFill>
                  <a:srgbClr val="00345C"/>
                </a:solidFill>
                <a:latin typeface="+mj-lt"/>
                <a:ea typeface="+mj-ea"/>
                <a:cs typeface="+mj-cs"/>
              </a:defRPr>
            </a:lvl1pPr>
          </a:lstStyle>
          <a:p>
            <a:r>
              <a:rPr lang="en-US"/>
              <a:t>First Cohort Action Plans</a:t>
            </a:r>
          </a:p>
        </p:txBody>
      </p:sp>
    </p:spTree>
    <p:extLst>
      <p:ext uri="{BB962C8B-B14F-4D97-AF65-F5344CB8AC3E}">
        <p14:creationId xmlns:p14="http://schemas.microsoft.com/office/powerpoint/2010/main" val="1961811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099AF9A-C242-69E5-2FAC-CC3ED2D0A18B}"/>
              </a:ext>
            </a:extLst>
          </p:cNvPr>
          <p:cNvSpPr txBox="1"/>
          <p:nvPr/>
        </p:nvSpPr>
        <p:spPr>
          <a:xfrm>
            <a:off x="2942984" y="1762019"/>
            <a:ext cx="2759529" cy="1246495"/>
          </a:xfrm>
          <a:prstGeom prst="rect">
            <a:avLst/>
          </a:prstGeom>
          <a:noFill/>
        </p:spPr>
        <p:txBody>
          <a:bodyPr wrap="square" rtlCol="0">
            <a:spAutoFit/>
          </a:bodyPr>
          <a:lstStyle/>
          <a:p>
            <a:pPr algn="ctr" defTabSz="685800">
              <a:defRPr/>
            </a:pPr>
            <a:endParaRPr lang="en-US" sz="1500" b="1">
              <a:solidFill>
                <a:prstClr val="black"/>
              </a:solidFill>
              <a:latin typeface="Calibri" panose="020F0502020204030204"/>
            </a:endParaRPr>
          </a:p>
          <a:p>
            <a:pPr algn="ctr" defTabSz="685800">
              <a:defRPr/>
            </a:pPr>
            <a:r>
              <a:rPr lang="en-US" sz="1500" b="1" i="1">
                <a:solidFill>
                  <a:prstClr val="black"/>
                </a:solidFill>
                <a:latin typeface="Calibri" panose="020F0502020204030204"/>
              </a:rPr>
              <a:t>Action Plans for Rapid Power Sector Decarbonization</a:t>
            </a:r>
          </a:p>
          <a:p>
            <a:pPr algn="ctr" defTabSz="685800">
              <a:defRPr/>
            </a:pPr>
            <a:r>
              <a:rPr lang="en-US" sz="1500">
                <a:solidFill>
                  <a:prstClr val="black"/>
                </a:solidFill>
                <a:latin typeface="Calibri" panose="020F0502020204030204"/>
              </a:rPr>
              <a:t>Brazil, Canada, United States, Uruguay</a:t>
            </a:r>
          </a:p>
        </p:txBody>
      </p:sp>
      <p:pic>
        <p:nvPicPr>
          <p:cNvPr id="26" name="Picture 25">
            <a:extLst>
              <a:ext uri="{FF2B5EF4-FFF2-40B4-BE49-F238E27FC236}">
                <a16:creationId xmlns:a16="http://schemas.microsoft.com/office/drawing/2014/main" id="{0D00C008-AEDA-83E0-4F1E-789DE397E23B}"/>
              </a:ext>
            </a:extLst>
          </p:cNvPr>
          <p:cNvPicPr>
            <a:picLocks noChangeAspect="1"/>
          </p:cNvPicPr>
          <p:nvPr/>
        </p:nvPicPr>
        <p:blipFill>
          <a:blip r:embed="rId2"/>
          <a:stretch>
            <a:fillRect/>
          </a:stretch>
        </p:blipFill>
        <p:spPr>
          <a:xfrm>
            <a:off x="385165" y="1051116"/>
            <a:ext cx="2557820" cy="1421805"/>
          </a:xfrm>
          <a:prstGeom prst="rect">
            <a:avLst/>
          </a:prstGeom>
        </p:spPr>
      </p:pic>
      <p:pic>
        <p:nvPicPr>
          <p:cNvPr id="28" name="Picture 27">
            <a:extLst>
              <a:ext uri="{FF2B5EF4-FFF2-40B4-BE49-F238E27FC236}">
                <a16:creationId xmlns:a16="http://schemas.microsoft.com/office/drawing/2014/main" id="{5D076852-9CC2-5AFF-8BB7-6AB72DC4AA8A}"/>
              </a:ext>
            </a:extLst>
          </p:cNvPr>
          <p:cNvPicPr>
            <a:picLocks noChangeAspect="1"/>
          </p:cNvPicPr>
          <p:nvPr/>
        </p:nvPicPr>
        <p:blipFill>
          <a:blip r:embed="rId3"/>
          <a:stretch>
            <a:fillRect/>
          </a:stretch>
        </p:blipFill>
        <p:spPr>
          <a:xfrm>
            <a:off x="385165" y="2719973"/>
            <a:ext cx="2557820" cy="1440586"/>
          </a:xfrm>
          <a:prstGeom prst="rect">
            <a:avLst/>
          </a:prstGeom>
        </p:spPr>
      </p:pic>
      <p:pic>
        <p:nvPicPr>
          <p:cNvPr id="30" name="Picture 29">
            <a:extLst>
              <a:ext uri="{FF2B5EF4-FFF2-40B4-BE49-F238E27FC236}">
                <a16:creationId xmlns:a16="http://schemas.microsoft.com/office/drawing/2014/main" id="{DD24CA8F-F059-5E3D-D10D-471A8660C4D3}"/>
              </a:ext>
            </a:extLst>
          </p:cNvPr>
          <p:cNvPicPr>
            <a:picLocks noChangeAspect="1"/>
          </p:cNvPicPr>
          <p:nvPr/>
        </p:nvPicPr>
        <p:blipFill>
          <a:blip r:embed="rId4"/>
          <a:stretch>
            <a:fillRect/>
          </a:stretch>
        </p:blipFill>
        <p:spPr>
          <a:xfrm>
            <a:off x="5702513" y="1051117"/>
            <a:ext cx="2557820" cy="1431665"/>
          </a:xfrm>
          <a:prstGeom prst="rect">
            <a:avLst/>
          </a:prstGeom>
        </p:spPr>
      </p:pic>
      <p:pic>
        <p:nvPicPr>
          <p:cNvPr id="32" name="Picture 31">
            <a:extLst>
              <a:ext uri="{FF2B5EF4-FFF2-40B4-BE49-F238E27FC236}">
                <a16:creationId xmlns:a16="http://schemas.microsoft.com/office/drawing/2014/main" id="{2ED81791-5BA3-07A5-8AD0-99C6455CC9BF}"/>
              </a:ext>
            </a:extLst>
          </p:cNvPr>
          <p:cNvPicPr>
            <a:picLocks noChangeAspect="1"/>
          </p:cNvPicPr>
          <p:nvPr/>
        </p:nvPicPr>
        <p:blipFill>
          <a:blip r:embed="rId5"/>
          <a:stretch>
            <a:fillRect/>
          </a:stretch>
        </p:blipFill>
        <p:spPr>
          <a:xfrm>
            <a:off x="5702513" y="2660720"/>
            <a:ext cx="2557820" cy="1440586"/>
          </a:xfrm>
          <a:prstGeom prst="rect">
            <a:avLst/>
          </a:prstGeom>
        </p:spPr>
      </p:pic>
      <p:sp>
        <p:nvSpPr>
          <p:cNvPr id="9" name="Title 17">
            <a:extLst>
              <a:ext uri="{FF2B5EF4-FFF2-40B4-BE49-F238E27FC236}">
                <a16:creationId xmlns:a16="http://schemas.microsoft.com/office/drawing/2014/main" id="{61AD7D82-A027-F4CE-A84C-74DC0FBC4A1D}"/>
              </a:ext>
            </a:extLst>
          </p:cNvPr>
          <p:cNvSpPr txBox="1">
            <a:spLocks/>
          </p:cNvSpPr>
          <p:nvPr/>
        </p:nvSpPr>
        <p:spPr>
          <a:xfrm>
            <a:off x="248387" y="422438"/>
            <a:ext cx="4323613" cy="493577"/>
          </a:xfrm>
          <a:prstGeom prst="rect">
            <a:avLst/>
          </a:prstGeom>
        </p:spPr>
        <p:txBody>
          <a:bodyPr/>
          <a:lstStyle>
            <a:lvl1pPr algn="l" defTabSz="342900" rtl="0" eaLnBrk="1" latinLnBrk="0" hangingPunct="1">
              <a:spcBef>
                <a:spcPct val="0"/>
              </a:spcBef>
              <a:buNone/>
              <a:defRPr sz="2400" b="1" kern="1200">
                <a:solidFill>
                  <a:srgbClr val="00345C"/>
                </a:solidFill>
                <a:latin typeface="+mj-lt"/>
                <a:ea typeface="+mj-ea"/>
                <a:cs typeface="+mj-cs"/>
              </a:defRPr>
            </a:lvl1pPr>
          </a:lstStyle>
          <a:p>
            <a:r>
              <a:rPr lang="en-US"/>
              <a:t>Second Cohort Action Plans</a:t>
            </a:r>
          </a:p>
        </p:txBody>
      </p:sp>
    </p:spTree>
    <p:extLst>
      <p:ext uri="{BB962C8B-B14F-4D97-AF65-F5344CB8AC3E}">
        <p14:creationId xmlns:p14="http://schemas.microsoft.com/office/powerpoint/2010/main" val="113882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53412" y="1139020"/>
            <a:ext cx="6672160" cy="1057508"/>
          </a:xfrm>
        </p:spPr>
        <p:txBody>
          <a:bodyPr lIns="68580" tIns="34290" rIns="68580" bIns="34290" anchor="b"/>
          <a:lstStyle/>
          <a:p>
            <a:pPr algn="l"/>
            <a:endParaRPr lang="es-MX" sz="1350" dirty="0">
              <a:solidFill>
                <a:srgbClr val="000000"/>
              </a:solidFill>
              <a:latin typeface="Calibri" panose="020F0502020204030204" pitchFamily="34" charset="0"/>
            </a:endParaRPr>
          </a:p>
          <a:p>
            <a:endParaRPr lang="es-MX" sz="1350" dirty="0">
              <a:latin typeface="Calibri" panose="020F0502020204030204" pitchFamily="34" charset="0"/>
            </a:endParaRPr>
          </a:p>
          <a:p>
            <a:pPr marR="61373"/>
            <a:r>
              <a:rPr lang="en-US" sz="1350" dirty="0">
                <a:latin typeface="Calibri" panose="020F0502020204030204" pitchFamily="34" charset="0"/>
              </a:rPr>
              <a:t> </a:t>
            </a:r>
            <a:r>
              <a:rPr lang="en-US" sz="2700" dirty="0">
                <a:latin typeface="Avenir LT Std 65 Medium"/>
              </a:rPr>
              <a:t>Uruguay’s Action Plan And Experience For Power Sector Decarbonization</a:t>
            </a:r>
          </a:p>
        </p:txBody>
      </p:sp>
      <p:sp>
        <p:nvSpPr>
          <p:cNvPr id="5" name="TextBox 4">
            <a:extLst>
              <a:ext uri="{FF2B5EF4-FFF2-40B4-BE49-F238E27FC236}">
                <a16:creationId xmlns:a16="http://schemas.microsoft.com/office/drawing/2014/main" id="{7A9B361D-7A3D-41B9-BC59-7B772AC6686E}"/>
              </a:ext>
            </a:extLst>
          </p:cNvPr>
          <p:cNvSpPr txBox="1"/>
          <p:nvPr/>
        </p:nvSpPr>
        <p:spPr>
          <a:xfrm>
            <a:off x="229515" y="2437182"/>
            <a:ext cx="6520607" cy="923330"/>
          </a:xfrm>
          <a:prstGeom prst="rect">
            <a:avLst/>
          </a:prstGeom>
          <a:noFill/>
        </p:spPr>
        <p:txBody>
          <a:bodyPr wrap="square" rtlCol="0">
            <a:spAutoFit/>
          </a:bodyPr>
          <a:lstStyle/>
          <a:p>
            <a:pPr defTabSz="342900"/>
            <a:r>
              <a:rPr lang="en-US" dirty="0">
                <a:solidFill>
                  <a:prstClr val="black"/>
                </a:solidFill>
                <a:latin typeface="Calibri"/>
              </a:rPr>
              <a:t>Ministry of Industry, Energy and Mining</a:t>
            </a:r>
          </a:p>
          <a:p>
            <a:pPr defTabSz="342900"/>
            <a:endParaRPr lang="en-US" dirty="0">
              <a:solidFill>
                <a:prstClr val="black"/>
              </a:solidFill>
              <a:latin typeface="Calibri"/>
            </a:endParaRPr>
          </a:p>
          <a:p>
            <a:pPr defTabSz="342900"/>
            <a:endParaRPr lang="en-US" dirty="0">
              <a:solidFill>
                <a:prstClr val="black"/>
              </a:solidFill>
              <a:latin typeface="Calibri"/>
            </a:endParaRPr>
          </a:p>
        </p:txBody>
      </p:sp>
    </p:spTree>
    <p:extLst>
      <p:ext uri="{BB962C8B-B14F-4D97-AF65-F5344CB8AC3E}">
        <p14:creationId xmlns:p14="http://schemas.microsoft.com/office/powerpoint/2010/main" val="2924849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REGULATORY FRAMEWORK</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pic>
        <p:nvPicPr>
          <p:cNvPr id="5" name="Picture 4">
            <a:extLst>
              <a:ext uri="{FF2B5EF4-FFF2-40B4-BE49-F238E27FC236}">
                <a16:creationId xmlns:a16="http://schemas.microsoft.com/office/drawing/2014/main" id="{009D41AE-9E11-7441-7990-5A7CA5724281}"/>
              </a:ext>
            </a:extLst>
          </p:cNvPr>
          <p:cNvPicPr>
            <a:picLocks noChangeAspect="1"/>
          </p:cNvPicPr>
          <p:nvPr/>
        </p:nvPicPr>
        <p:blipFill>
          <a:blip r:embed="rId4"/>
          <a:stretch>
            <a:fillRect/>
          </a:stretch>
        </p:blipFill>
        <p:spPr>
          <a:xfrm>
            <a:off x="0" y="1136928"/>
            <a:ext cx="2448753" cy="2224123"/>
          </a:xfrm>
          <a:prstGeom prst="rect">
            <a:avLst/>
          </a:prstGeom>
        </p:spPr>
      </p:pic>
      <p:sp>
        <p:nvSpPr>
          <p:cNvPr id="6" name="TextBox 5">
            <a:extLst>
              <a:ext uri="{FF2B5EF4-FFF2-40B4-BE49-F238E27FC236}">
                <a16:creationId xmlns:a16="http://schemas.microsoft.com/office/drawing/2014/main" id="{ED19CB37-8365-D58D-7DBE-1A4CDA6F29A0}"/>
              </a:ext>
            </a:extLst>
          </p:cNvPr>
          <p:cNvSpPr txBox="1"/>
          <p:nvPr/>
        </p:nvSpPr>
        <p:spPr>
          <a:xfrm>
            <a:off x="2448753" y="1109636"/>
            <a:ext cx="6563554" cy="3600986"/>
          </a:xfrm>
          <a:prstGeom prst="rect">
            <a:avLst/>
          </a:prstGeom>
          <a:noFill/>
        </p:spPr>
        <p:txBody>
          <a:bodyPr wrap="square" lIns="68580" tIns="34290" rIns="68580" bIns="34290" rtlCol="0" anchor="t">
            <a:spAutoFit/>
          </a:bodyPr>
          <a:lstStyle/>
          <a:p>
            <a:pPr marL="214313" indent="-214313" algn="just" defTabSz="342900">
              <a:buFont typeface="Arial" panose="020B0604020202020204" pitchFamily="34" charset="0"/>
              <a:buChar char="•"/>
            </a:pPr>
            <a:r>
              <a:rPr lang="es-ES" sz="1350" dirty="0">
                <a:solidFill>
                  <a:srgbClr val="0E0E0E"/>
                </a:solidFill>
                <a:latin typeface=".SF NS"/>
              </a:rPr>
              <a:t>In 1997, </a:t>
            </a:r>
            <a:r>
              <a:rPr lang="es-ES" sz="1350" dirty="0" err="1">
                <a:solidFill>
                  <a:srgbClr val="0E0E0E"/>
                </a:solidFill>
                <a:latin typeface=".SF NS"/>
              </a:rPr>
              <a:t>the</a:t>
            </a:r>
            <a:r>
              <a:rPr lang="es-ES" sz="1350" dirty="0">
                <a:solidFill>
                  <a:srgbClr val="0E0E0E"/>
                </a:solidFill>
                <a:latin typeface=".SF NS"/>
              </a:rPr>
              <a:t> Energy </a:t>
            </a:r>
            <a:r>
              <a:rPr lang="es-ES" sz="1350" dirty="0" err="1">
                <a:solidFill>
                  <a:srgbClr val="0E0E0E"/>
                </a:solidFill>
                <a:latin typeface=".SF NS"/>
              </a:rPr>
              <a:t>Market</a:t>
            </a:r>
            <a:r>
              <a:rPr lang="es-ES" sz="1350" dirty="0">
                <a:solidFill>
                  <a:srgbClr val="0E0E0E"/>
                </a:solidFill>
                <a:latin typeface=".SF NS"/>
              </a:rPr>
              <a:t> </a:t>
            </a:r>
            <a:r>
              <a:rPr lang="es-ES" sz="1350" dirty="0" err="1">
                <a:solidFill>
                  <a:srgbClr val="0E0E0E"/>
                </a:solidFill>
                <a:latin typeface=".SF NS"/>
              </a:rPr>
              <a:t>Law</a:t>
            </a:r>
            <a:r>
              <a:rPr lang="es-ES" sz="1350" dirty="0">
                <a:solidFill>
                  <a:srgbClr val="0E0E0E"/>
                </a:solidFill>
                <a:latin typeface=".SF NS"/>
              </a:rPr>
              <a:t> </a:t>
            </a:r>
            <a:r>
              <a:rPr lang="es-ES" sz="1350" dirty="0" err="1">
                <a:solidFill>
                  <a:srgbClr val="0E0E0E"/>
                </a:solidFill>
                <a:latin typeface=".SF NS"/>
              </a:rPr>
              <a:t>laid</a:t>
            </a:r>
            <a:r>
              <a:rPr lang="es-ES" sz="1350" dirty="0">
                <a:solidFill>
                  <a:srgbClr val="0E0E0E"/>
                </a:solidFill>
                <a:latin typeface=".SF NS"/>
              </a:rPr>
              <a:t> </a:t>
            </a:r>
            <a:r>
              <a:rPr lang="es-ES" sz="1350" dirty="0" err="1">
                <a:solidFill>
                  <a:srgbClr val="0E0E0E"/>
                </a:solidFill>
                <a:latin typeface=".SF NS"/>
              </a:rPr>
              <a:t>the</a:t>
            </a:r>
            <a:r>
              <a:rPr lang="es-ES" sz="1350" dirty="0">
                <a:solidFill>
                  <a:srgbClr val="0E0E0E"/>
                </a:solidFill>
                <a:latin typeface=".SF NS"/>
              </a:rPr>
              <a:t> </a:t>
            </a:r>
            <a:r>
              <a:rPr lang="es-ES" sz="1350" dirty="0" err="1">
                <a:solidFill>
                  <a:srgbClr val="0E0E0E"/>
                </a:solidFill>
                <a:latin typeface=".SF NS"/>
              </a:rPr>
              <a:t>foundations</a:t>
            </a:r>
            <a:r>
              <a:rPr lang="es-ES" sz="1350" dirty="0">
                <a:solidFill>
                  <a:srgbClr val="0E0E0E"/>
                </a:solidFill>
                <a:latin typeface=".SF NS"/>
              </a:rPr>
              <a:t> </a:t>
            </a:r>
            <a:r>
              <a:rPr lang="es-ES" sz="1350" dirty="0" err="1">
                <a:solidFill>
                  <a:srgbClr val="0E0E0E"/>
                </a:solidFill>
                <a:latin typeface=".SF NS"/>
              </a:rPr>
              <a:t>for</a:t>
            </a:r>
            <a:r>
              <a:rPr lang="es-ES" sz="1350" dirty="0">
                <a:solidFill>
                  <a:srgbClr val="0E0E0E"/>
                </a:solidFill>
                <a:latin typeface=".SF NS"/>
              </a:rPr>
              <a:t> </a:t>
            </a:r>
            <a:r>
              <a:rPr lang="es-ES" sz="1350" dirty="0" err="1">
                <a:solidFill>
                  <a:srgbClr val="0E0E0E"/>
                </a:solidFill>
                <a:latin typeface=".SF NS"/>
              </a:rPr>
              <a:t>establishing</a:t>
            </a:r>
            <a:r>
              <a:rPr lang="es-ES" sz="1350" dirty="0">
                <a:solidFill>
                  <a:srgbClr val="0E0E0E"/>
                </a:solidFill>
                <a:latin typeface=".SF NS"/>
              </a:rPr>
              <a:t> </a:t>
            </a:r>
            <a:r>
              <a:rPr lang="es-ES" sz="1350" dirty="0" err="1">
                <a:solidFill>
                  <a:srgbClr val="0E0E0E"/>
                </a:solidFill>
                <a:latin typeface=".SF NS"/>
              </a:rPr>
              <a:t>an</a:t>
            </a:r>
            <a:r>
              <a:rPr lang="es-ES" sz="1350" dirty="0">
                <a:solidFill>
                  <a:srgbClr val="0E0E0E"/>
                </a:solidFill>
                <a:latin typeface=".SF NS"/>
              </a:rPr>
              <a:t> </a:t>
            </a:r>
            <a:r>
              <a:rPr lang="es-ES" sz="1350" dirty="0" err="1">
                <a:solidFill>
                  <a:srgbClr val="0E0E0E"/>
                </a:solidFill>
                <a:latin typeface=".SF NS"/>
              </a:rPr>
              <a:t>electricity</a:t>
            </a:r>
            <a:r>
              <a:rPr lang="es-ES" sz="1350" dirty="0">
                <a:solidFill>
                  <a:srgbClr val="0E0E0E"/>
                </a:solidFill>
                <a:latin typeface=".SF NS"/>
              </a:rPr>
              <a:t> </a:t>
            </a:r>
            <a:r>
              <a:rPr lang="es-ES" sz="1350" dirty="0" err="1">
                <a:solidFill>
                  <a:srgbClr val="0E0E0E"/>
                </a:solidFill>
                <a:latin typeface=".SF NS"/>
              </a:rPr>
              <a:t>market</a:t>
            </a:r>
            <a:r>
              <a:rPr lang="es-ES" sz="1350" dirty="0">
                <a:solidFill>
                  <a:srgbClr val="0E0E0E"/>
                </a:solidFill>
                <a:latin typeface=".SF NS"/>
              </a:rPr>
              <a:t>.</a:t>
            </a:r>
          </a:p>
          <a:p>
            <a:pPr marL="214313" indent="-214313" algn="just" defTabSz="342900">
              <a:buFont typeface="Arial" panose="020B0604020202020204" pitchFamily="34" charset="0"/>
              <a:buChar char="•"/>
            </a:pPr>
            <a:r>
              <a:rPr lang="es-ES" sz="1350" dirty="0">
                <a:solidFill>
                  <a:srgbClr val="0E0E0E"/>
                </a:solidFill>
                <a:latin typeface=".SF NS"/>
              </a:rPr>
              <a:t>In 2002 </a:t>
            </a:r>
            <a:r>
              <a:rPr lang="es-ES" sz="1350" dirty="0" err="1">
                <a:solidFill>
                  <a:srgbClr val="0E0E0E"/>
                </a:solidFill>
                <a:latin typeface=".SF NS"/>
              </a:rPr>
              <a:t>the</a:t>
            </a:r>
            <a:r>
              <a:rPr lang="es-ES" sz="1350" dirty="0">
                <a:solidFill>
                  <a:srgbClr val="0E0E0E"/>
                </a:solidFill>
                <a:latin typeface=".SF NS"/>
              </a:rPr>
              <a:t> General </a:t>
            </a:r>
            <a:r>
              <a:rPr lang="es-ES" sz="1350" dirty="0" err="1">
                <a:solidFill>
                  <a:srgbClr val="0E0E0E"/>
                </a:solidFill>
                <a:latin typeface=".SF NS"/>
              </a:rPr>
              <a:t>Regulations</a:t>
            </a:r>
            <a:r>
              <a:rPr lang="es-ES" sz="1350" dirty="0">
                <a:solidFill>
                  <a:srgbClr val="0E0E0E"/>
                </a:solidFill>
                <a:latin typeface=".SF NS"/>
              </a:rPr>
              <a:t> </a:t>
            </a:r>
            <a:r>
              <a:rPr lang="es-ES" sz="1350" dirty="0" err="1">
                <a:solidFill>
                  <a:srgbClr val="0E0E0E"/>
                </a:solidFill>
                <a:latin typeface=".SF NS"/>
              </a:rPr>
              <a:t>for</a:t>
            </a:r>
            <a:r>
              <a:rPr lang="es-ES" sz="1350" dirty="0">
                <a:solidFill>
                  <a:srgbClr val="0E0E0E"/>
                </a:solidFill>
                <a:latin typeface=".SF NS"/>
              </a:rPr>
              <a:t> </a:t>
            </a:r>
            <a:r>
              <a:rPr lang="es-ES" sz="1350" dirty="0" err="1">
                <a:solidFill>
                  <a:srgbClr val="0E0E0E"/>
                </a:solidFill>
                <a:latin typeface=".SF NS"/>
              </a:rPr>
              <a:t>the</a:t>
            </a:r>
            <a:r>
              <a:rPr lang="es-ES" sz="1350" dirty="0">
                <a:solidFill>
                  <a:srgbClr val="0E0E0E"/>
                </a:solidFill>
                <a:latin typeface=".SF NS"/>
              </a:rPr>
              <a:t> </a:t>
            </a:r>
            <a:r>
              <a:rPr lang="es-ES" sz="1350" dirty="0" err="1">
                <a:solidFill>
                  <a:srgbClr val="0E0E0E"/>
                </a:solidFill>
                <a:latin typeface=".SF NS"/>
              </a:rPr>
              <a:t>National</a:t>
            </a:r>
            <a:r>
              <a:rPr lang="es-ES" sz="1350" dirty="0">
                <a:solidFill>
                  <a:srgbClr val="0E0E0E"/>
                </a:solidFill>
                <a:latin typeface=".SF NS"/>
              </a:rPr>
              <a:t> </a:t>
            </a:r>
            <a:r>
              <a:rPr lang="es-ES" sz="1350" dirty="0" err="1">
                <a:solidFill>
                  <a:srgbClr val="0E0E0E"/>
                </a:solidFill>
                <a:latin typeface=".SF NS"/>
              </a:rPr>
              <a:t>Electrical</a:t>
            </a:r>
            <a:r>
              <a:rPr lang="es-ES" sz="1350" dirty="0">
                <a:solidFill>
                  <a:srgbClr val="0E0E0E"/>
                </a:solidFill>
                <a:latin typeface=".SF NS"/>
              </a:rPr>
              <a:t> </a:t>
            </a:r>
            <a:r>
              <a:rPr lang="es-ES" sz="1350" dirty="0" err="1">
                <a:solidFill>
                  <a:srgbClr val="0E0E0E"/>
                </a:solidFill>
                <a:latin typeface=".SF NS"/>
              </a:rPr>
              <a:t>System</a:t>
            </a:r>
            <a:r>
              <a:rPr lang="es-ES" sz="1350" dirty="0">
                <a:solidFill>
                  <a:srgbClr val="0E0E0E"/>
                </a:solidFill>
                <a:latin typeface=".SF NS"/>
              </a:rPr>
              <a:t> </a:t>
            </a:r>
            <a:r>
              <a:rPr lang="es-ES" sz="1350" dirty="0" err="1">
                <a:solidFill>
                  <a:srgbClr val="0E0E0E"/>
                </a:solidFill>
                <a:latin typeface=".SF NS"/>
              </a:rPr>
              <a:t>regulatory</a:t>
            </a:r>
            <a:r>
              <a:rPr lang="es-ES" sz="1350" dirty="0">
                <a:solidFill>
                  <a:srgbClr val="0E0E0E"/>
                </a:solidFill>
                <a:latin typeface=".SF NS"/>
              </a:rPr>
              <a:t> </a:t>
            </a:r>
            <a:r>
              <a:rPr lang="es-ES" sz="1350" dirty="0" err="1">
                <a:solidFill>
                  <a:srgbClr val="0E0E0E"/>
                </a:solidFill>
                <a:latin typeface=".SF NS"/>
              </a:rPr>
              <a:t>framework</a:t>
            </a:r>
            <a:r>
              <a:rPr lang="es-ES" sz="1350" dirty="0">
                <a:solidFill>
                  <a:srgbClr val="0E0E0E"/>
                </a:solidFill>
                <a:latin typeface=".SF NS"/>
              </a:rPr>
              <a:t> </a:t>
            </a:r>
            <a:r>
              <a:rPr lang="es-ES" sz="1350" dirty="0" err="1">
                <a:solidFill>
                  <a:srgbClr val="0E0E0E"/>
                </a:solidFill>
                <a:latin typeface=".SF NS"/>
              </a:rPr>
              <a:t>was</a:t>
            </a:r>
            <a:r>
              <a:rPr lang="es-ES" sz="1350" dirty="0">
                <a:solidFill>
                  <a:srgbClr val="0E0E0E"/>
                </a:solidFill>
                <a:latin typeface=".SF NS"/>
              </a:rPr>
              <a:t> </a:t>
            </a:r>
            <a:r>
              <a:rPr lang="es-ES" sz="1350" dirty="0" err="1">
                <a:solidFill>
                  <a:srgbClr val="0E0E0E"/>
                </a:solidFill>
                <a:latin typeface=".SF NS"/>
              </a:rPr>
              <a:t>approved</a:t>
            </a:r>
            <a:r>
              <a:rPr lang="es-ES" sz="1350" dirty="0">
                <a:solidFill>
                  <a:srgbClr val="0E0E0E"/>
                </a:solidFill>
                <a:latin typeface=".SF NS"/>
              </a:rPr>
              <a:t>.</a:t>
            </a:r>
          </a:p>
          <a:p>
            <a:pPr marL="214313" indent="-214313" algn="just" defTabSz="342900">
              <a:buFont typeface="Arial" panose="020B0604020202020204" pitchFamily="34" charset="0"/>
              <a:buChar char="•"/>
            </a:pPr>
            <a:r>
              <a:rPr lang="es-ES" sz="1350" dirty="0">
                <a:solidFill>
                  <a:srgbClr val="0E0E0E"/>
                </a:solidFill>
                <a:latin typeface=".SF NS"/>
              </a:rPr>
              <a:t>In 2010, Uruguay, </a:t>
            </a:r>
            <a:r>
              <a:rPr lang="es-ES" sz="1350" dirty="0" err="1">
                <a:solidFill>
                  <a:srgbClr val="0E0E0E"/>
                </a:solidFill>
                <a:latin typeface=".SF NS"/>
              </a:rPr>
              <a:t>based</a:t>
            </a:r>
            <a:r>
              <a:rPr lang="es-ES" sz="1350" dirty="0">
                <a:solidFill>
                  <a:srgbClr val="0E0E0E"/>
                </a:solidFill>
                <a:latin typeface=".SF NS"/>
              </a:rPr>
              <a:t> </a:t>
            </a:r>
            <a:r>
              <a:rPr lang="es-ES" sz="1350" dirty="0" err="1">
                <a:solidFill>
                  <a:srgbClr val="0E0E0E"/>
                </a:solidFill>
                <a:latin typeface=".SF NS"/>
              </a:rPr>
              <a:t>on</a:t>
            </a:r>
            <a:r>
              <a:rPr lang="es-ES" sz="1350" dirty="0">
                <a:solidFill>
                  <a:srgbClr val="0E0E0E"/>
                </a:solidFill>
                <a:latin typeface=".SF NS"/>
              </a:rPr>
              <a:t> a </a:t>
            </a:r>
            <a:r>
              <a:rPr lang="es-ES" sz="1350" dirty="0" err="1">
                <a:solidFill>
                  <a:srgbClr val="0E0E0E"/>
                </a:solidFill>
                <a:latin typeface=".SF NS"/>
              </a:rPr>
              <a:t>political</a:t>
            </a:r>
            <a:r>
              <a:rPr lang="es-ES" sz="1350" dirty="0">
                <a:solidFill>
                  <a:srgbClr val="0E0E0E"/>
                </a:solidFill>
                <a:latin typeface=".SF NS"/>
              </a:rPr>
              <a:t> </a:t>
            </a:r>
            <a:r>
              <a:rPr lang="es-ES" sz="1350" dirty="0" err="1">
                <a:solidFill>
                  <a:srgbClr val="0E0E0E"/>
                </a:solidFill>
                <a:latin typeface=".SF NS"/>
              </a:rPr>
              <a:t>agreement</a:t>
            </a:r>
            <a:r>
              <a:rPr lang="es-ES" sz="1350" dirty="0">
                <a:solidFill>
                  <a:srgbClr val="0E0E0E"/>
                </a:solidFill>
                <a:latin typeface=".SF NS"/>
              </a:rPr>
              <a:t> </a:t>
            </a:r>
            <a:r>
              <a:rPr lang="en-US" sz="1350" dirty="0">
                <a:solidFill>
                  <a:srgbClr val="0E0E0E"/>
                </a:solidFill>
                <a:latin typeface=".SF NS"/>
              </a:rPr>
              <a:t>involving</a:t>
            </a:r>
            <a:r>
              <a:rPr lang="es-ES" sz="1350" dirty="0">
                <a:solidFill>
                  <a:srgbClr val="0E0E0E"/>
                </a:solidFill>
                <a:latin typeface=".SF NS"/>
              </a:rPr>
              <a:t> </a:t>
            </a:r>
            <a:r>
              <a:rPr lang="es-ES" sz="1350" dirty="0" err="1">
                <a:solidFill>
                  <a:srgbClr val="0E0E0E"/>
                </a:solidFill>
                <a:latin typeface=".SF NS"/>
              </a:rPr>
              <a:t>all</a:t>
            </a:r>
            <a:r>
              <a:rPr lang="es-ES" sz="1350" dirty="0">
                <a:solidFill>
                  <a:srgbClr val="0E0E0E"/>
                </a:solidFill>
                <a:latin typeface=".SF NS"/>
              </a:rPr>
              <a:t> </a:t>
            </a:r>
            <a:r>
              <a:rPr lang="es-ES" sz="1350" dirty="0" err="1">
                <a:solidFill>
                  <a:srgbClr val="0E0E0E"/>
                </a:solidFill>
                <a:latin typeface=".SF NS"/>
              </a:rPr>
              <a:t>parties</a:t>
            </a:r>
            <a:r>
              <a:rPr lang="es-ES" sz="1350" dirty="0">
                <a:solidFill>
                  <a:srgbClr val="0E0E0E"/>
                </a:solidFill>
                <a:latin typeface=".SF NS"/>
              </a:rPr>
              <a:t> </a:t>
            </a:r>
            <a:r>
              <a:rPr lang="es-ES" sz="1350" dirty="0" err="1">
                <a:solidFill>
                  <a:srgbClr val="0E0E0E"/>
                </a:solidFill>
                <a:latin typeface=".SF NS"/>
              </a:rPr>
              <a:t>with</a:t>
            </a:r>
            <a:r>
              <a:rPr lang="es-ES" sz="1350" dirty="0">
                <a:solidFill>
                  <a:srgbClr val="0E0E0E"/>
                </a:solidFill>
                <a:latin typeface=".SF NS"/>
              </a:rPr>
              <a:t> </a:t>
            </a:r>
            <a:r>
              <a:rPr lang="es-ES" sz="1350" dirty="0" err="1">
                <a:solidFill>
                  <a:srgbClr val="0E0E0E"/>
                </a:solidFill>
                <a:latin typeface=".SF NS"/>
              </a:rPr>
              <a:t>parliamentary</a:t>
            </a:r>
            <a:r>
              <a:rPr lang="es-ES" sz="1350" dirty="0">
                <a:solidFill>
                  <a:srgbClr val="0E0E0E"/>
                </a:solidFill>
                <a:latin typeface=".SF NS"/>
              </a:rPr>
              <a:t> </a:t>
            </a:r>
            <a:r>
              <a:rPr lang="es-ES" sz="1350" dirty="0" err="1">
                <a:solidFill>
                  <a:srgbClr val="0E0E0E"/>
                </a:solidFill>
                <a:latin typeface=".SF NS"/>
              </a:rPr>
              <a:t>representation</a:t>
            </a:r>
            <a:r>
              <a:rPr lang="es-ES" sz="1350" dirty="0">
                <a:solidFill>
                  <a:srgbClr val="0E0E0E"/>
                </a:solidFill>
                <a:latin typeface=".SF NS"/>
              </a:rPr>
              <a:t>, </a:t>
            </a:r>
            <a:r>
              <a:rPr lang="es-ES" sz="1350" dirty="0" err="1">
                <a:solidFill>
                  <a:srgbClr val="0E0E0E"/>
                </a:solidFill>
                <a:latin typeface=".SF NS"/>
              </a:rPr>
              <a:t>promoted</a:t>
            </a:r>
            <a:r>
              <a:rPr lang="es-ES" sz="1350" dirty="0">
                <a:solidFill>
                  <a:srgbClr val="0E0E0E"/>
                </a:solidFill>
                <a:latin typeface=".SF NS"/>
              </a:rPr>
              <a:t> </a:t>
            </a:r>
            <a:r>
              <a:rPr lang="es-ES" sz="1350" dirty="0" err="1">
                <a:solidFill>
                  <a:srgbClr val="0E0E0E"/>
                </a:solidFill>
                <a:latin typeface=".SF NS"/>
              </a:rPr>
              <a:t>the</a:t>
            </a:r>
            <a:r>
              <a:rPr lang="es-ES" sz="1350" dirty="0">
                <a:solidFill>
                  <a:srgbClr val="0E0E0E"/>
                </a:solidFill>
                <a:latin typeface=".SF NS"/>
              </a:rPr>
              <a:t> </a:t>
            </a:r>
            <a:r>
              <a:rPr lang="es-ES" sz="1350" dirty="0" err="1">
                <a:solidFill>
                  <a:srgbClr val="0E0E0E"/>
                </a:solidFill>
                <a:latin typeface=".SF NS"/>
              </a:rPr>
              <a:t>decarbonization</a:t>
            </a:r>
            <a:r>
              <a:rPr lang="es-ES" sz="1350" dirty="0">
                <a:solidFill>
                  <a:srgbClr val="0E0E0E"/>
                </a:solidFill>
                <a:latin typeface=".SF NS"/>
              </a:rPr>
              <a:t> of </a:t>
            </a:r>
            <a:r>
              <a:rPr lang="es-ES" sz="1350" dirty="0" err="1">
                <a:solidFill>
                  <a:srgbClr val="0E0E0E"/>
                </a:solidFill>
                <a:latin typeface=".SF NS"/>
              </a:rPr>
              <a:t>the</a:t>
            </a:r>
            <a:r>
              <a:rPr lang="es-ES" sz="1350" dirty="0">
                <a:solidFill>
                  <a:srgbClr val="0E0E0E"/>
                </a:solidFill>
                <a:latin typeface=".SF NS"/>
              </a:rPr>
              <a:t> </a:t>
            </a:r>
            <a:r>
              <a:rPr lang="es-ES" sz="1350" dirty="0" err="1">
                <a:solidFill>
                  <a:srgbClr val="0E0E0E"/>
                </a:solidFill>
                <a:latin typeface=".SF NS"/>
              </a:rPr>
              <a:t>electricity</a:t>
            </a:r>
            <a:r>
              <a:rPr lang="es-ES" sz="1350" dirty="0">
                <a:solidFill>
                  <a:srgbClr val="0E0E0E"/>
                </a:solidFill>
                <a:latin typeface=".SF NS"/>
              </a:rPr>
              <a:t> sector, </a:t>
            </a:r>
            <a:r>
              <a:rPr lang="es-ES" sz="1350" dirty="0" err="1">
                <a:solidFill>
                  <a:srgbClr val="0E0E0E"/>
                </a:solidFill>
                <a:latin typeface=".SF NS"/>
              </a:rPr>
              <a:t>increasing</a:t>
            </a:r>
            <a:r>
              <a:rPr lang="es-ES" sz="1350" dirty="0">
                <a:solidFill>
                  <a:srgbClr val="0E0E0E"/>
                </a:solidFill>
                <a:latin typeface=".SF NS"/>
              </a:rPr>
              <a:t> </a:t>
            </a:r>
            <a:r>
              <a:rPr lang="es-ES" sz="1350" dirty="0" err="1">
                <a:solidFill>
                  <a:srgbClr val="0E0E0E"/>
                </a:solidFill>
                <a:latin typeface=".SF NS"/>
              </a:rPr>
              <a:t>sovereignty</a:t>
            </a:r>
            <a:r>
              <a:rPr lang="es-ES" sz="1350" dirty="0">
                <a:solidFill>
                  <a:srgbClr val="0E0E0E"/>
                </a:solidFill>
                <a:latin typeface=".SF NS"/>
              </a:rPr>
              <a:t> </a:t>
            </a:r>
            <a:r>
              <a:rPr lang="es-ES" sz="1350" dirty="0" err="1">
                <a:solidFill>
                  <a:srgbClr val="0E0E0E"/>
                </a:solidFill>
                <a:latin typeface=".SF NS"/>
              </a:rPr>
              <a:t>through</a:t>
            </a:r>
            <a:r>
              <a:rPr lang="es-ES" sz="1350" dirty="0">
                <a:solidFill>
                  <a:srgbClr val="0E0E0E"/>
                </a:solidFill>
                <a:latin typeface=".SF NS"/>
              </a:rPr>
              <a:t> </a:t>
            </a:r>
            <a:r>
              <a:rPr lang="es-ES" sz="1350" dirty="0" err="1">
                <a:solidFill>
                  <a:srgbClr val="0E0E0E"/>
                </a:solidFill>
                <a:latin typeface=".SF NS"/>
              </a:rPr>
              <a:t>the</a:t>
            </a:r>
            <a:r>
              <a:rPr lang="es-ES" sz="1350" dirty="0">
                <a:solidFill>
                  <a:srgbClr val="0E0E0E"/>
                </a:solidFill>
                <a:latin typeface=".SF NS"/>
              </a:rPr>
              <a:t> </a:t>
            </a:r>
            <a:r>
              <a:rPr lang="es-ES" sz="1350" dirty="0" err="1">
                <a:solidFill>
                  <a:srgbClr val="0E0E0E"/>
                </a:solidFill>
                <a:latin typeface=".SF NS"/>
              </a:rPr>
              <a:t>aggressive</a:t>
            </a:r>
            <a:r>
              <a:rPr lang="es-ES" sz="1350" dirty="0">
                <a:solidFill>
                  <a:srgbClr val="0E0E0E"/>
                </a:solidFill>
                <a:latin typeface=".SF NS"/>
              </a:rPr>
              <a:t> </a:t>
            </a:r>
            <a:r>
              <a:rPr lang="es-ES" sz="1350" dirty="0" err="1">
                <a:solidFill>
                  <a:srgbClr val="0E0E0E"/>
                </a:solidFill>
                <a:latin typeface=".SF NS"/>
              </a:rPr>
              <a:t>incorporation</a:t>
            </a:r>
            <a:r>
              <a:rPr lang="es-ES" sz="1350" dirty="0">
                <a:solidFill>
                  <a:srgbClr val="0E0E0E"/>
                </a:solidFill>
                <a:latin typeface=".SF NS"/>
              </a:rPr>
              <a:t> of </a:t>
            </a:r>
            <a:r>
              <a:rPr lang="es-ES" sz="1350" dirty="0" err="1">
                <a:solidFill>
                  <a:srgbClr val="0E0E0E"/>
                </a:solidFill>
                <a:latin typeface=".SF NS"/>
              </a:rPr>
              <a:t>nonconventional</a:t>
            </a:r>
            <a:r>
              <a:rPr lang="es-ES" sz="1350" dirty="0">
                <a:solidFill>
                  <a:srgbClr val="0E0E0E"/>
                </a:solidFill>
                <a:latin typeface=".SF NS"/>
              </a:rPr>
              <a:t> </a:t>
            </a:r>
            <a:r>
              <a:rPr lang="es-ES" sz="1350" dirty="0" err="1">
                <a:solidFill>
                  <a:srgbClr val="0E0E0E"/>
                </a:solidFill>
                <a:latin typeface=".SF NS"/>
              </a:rPr>
              <a:t>renewable</a:t>
            </a:r>
            <a:r>
              <a:rPr lang="es-ES" sz="1350" dirty="0">
                <a:solidFill>
                  <a:srgbClr val="0E0E0E"/>
                </a:solidFill>
                <a:latin typeface=".SF NS"/>
              </a:rPr>
              <a:t> </a:t>
            </a:r>
            <a:r>
              <a:rPr lang="es-ES" sz="1350" dirty="0" err="1">
                <a:solidFill>
                  <a:srgbClr val="0E0E0E"/>
                </a:solidFill>
                <a:latin typeface=".SF NS"/>
              </a:rPr>
              <a:t>energies</a:t>
            </a:r>
            <a:r>
              <a:rPr lang="es-ES" sz="1350" dirty="0">
                <a:solidFill>
                  <a:srgbClr val="0E0E0E"/>
                </a:solidFill>
                <a:latin typeface=".SF NS"/>
              </a:rPr>
              <a:t>, and </a:t>
            </a:r>
            <a:r>
              <a:rPr lang="es-ES" sz="1350" dirty="0" err="1">
                <a:solidFill>
                  <a:srgbClr val="0E0E0E"/>
                </a:solidFill>
                <a:latin typeface=".SF NS"/>
              </a:rPr>
              <a:t>complementing</a:t>
            </a:r>
            <a:r>
              <a:rPr lang="es-ES" sz="1350" dirty="0">
                <a:solidFill>
                  <a:srgbClr val="0E0E0E"/>
                </a:solidFill>
                <a:latin typeface=".SF NS"/>
              </a:rPr>
              <a:t> </a:t>
            </a:r>
            <a:r>
              <a:rPr lang="es-ES" sz="1350" dirty="0" err="1">
                <a:solidFill>
                  <a:srgbClr val="0E0E0E"/>
                </a:solidFill>
                <a:latin typeface=".SF NS"/>
              </a:rPr>
              <a:t>the</a:t>
            </a:r>
            <a:r>
              <a:rPr lang="es-ES" sz="1350" dirty="0">
                <a:solidFill>
                  <a:srgbClr val="0E0E0E"/>
                </a:solidFill>
                <a:latin typeface=".SF NS"/>
              </a:rPr>
              <a:t> </a:t>
            </a:r>
            <a:r>
              <a:rPr lang="es-ES" sz="1350" dirty="0" err="1">
                <a:solidFill>
                  <a:srgbClr val="0E0E0E"/>
                </a:solidFill>
                <a:latin typeface=".SF NS"/>
              </a:rPr>
              <a:t>historical</a:t>
            </a:r>
            <a:r>
              <a:rPr lang="es-ES" sz="1350" dirty="0">
                <a:solidFill>
                  <a:srgbClr val="0E0E0E"/>
                </a:solidFill>
                <a:latin typeface=".SF NS"/>
              </a:rPr>
              <a:t> </a:t>
            </a:r>
            <a:r>
              <a:rPr lang="es-ES" sz="1350" dirty="0" err="1">
                <a:solidFill>
                  <a:srgbClr val="0E0E0E"/>
                </a:solidFill>
                <a:latin typeface=".SF NS"/>
              </a:rPr>
              <a:t>participation</a:t>
            </a:r>
            <a:r>
              <a:rPr lang="es-ES" sz="1350" dirty="0">
                <a:solidFill>
                  <a:srgbClr val="0E0E0E"/>
                </a:solidFill>
                <a:latin typeface=".SF NS"/>
              </a:rPr>
              <a:t> of </a:t>
            </a:r>
            <a:r>
              <a:rPr lang="es-ES" sz="1350" dirty="0" err="1">
                <a:solidFill>
                  <a:srgbClr val="0E0E0E"/>
                </a:solidFill>
                <a:latin typeface=".SF NS"/>
              </a:rPr>
              <a:t>hydroelectric</a:t>
            </a:r>
            <a:r>
              <a:rPr lang="es-ES" sz="1350" dirty="0">
                <a:solidFill>
                  <a:srgbClr val="0E0E0E"/>
                </a:solidFill>
                <a:latin typeface=".SF NS"/>
              </a:rPr>
              <a:t> </a:t>
            </a:r>
            <a:r>
              <a:rPr lang="es-ES" sz="1350" dirty="0" err="1">
                <a:solidFill>
                  <a:srgbClr val="0E0E0E"/>
                </a:solidFill>
                <a:latin typeface=".SF NS"/>
              </a:rPr>
              <a:t>resources</a:t>
            </a:r>
            <a:r>
              <a:rPr lang="es-ES" sz="1350" dirty="0">
                <a:solidFill>
                  <a:srgbClr val="0E0E0E"/>
                </a:solidFill>
                <a:latin typeface=".SF NS"/>
              </a:rPr>
              <a:t> in </a:t>
            </a:r>
            <a:r>
              <a:rPr lang="es-ES" sz="1350" dirty="0" err="1">
                <a:solidFill>
                  <a:srgbClr val="0E0E0E"/>
                </a:solidFill>
                <a:latin typeface=".SF NS"/>
              </a:rPr>
              <a:t>the</a:t>
            </a:r>
            <a:r>
              <a:rPr lang="es-ES" sz="1350" dirty="0">
                <a:solidFill>
                  <a:srgbClr val="0E0E0E"/>
                </a:solidFill>
                <a:latin typeface=".SF NS"/>
              </a:rPr>
              <a:t> </a:t>
            </a:r>
            <a:r>
              <a:rPr lang="es-ES" sz="1350" dirty="0" err="1">
                <a:solidFill>
                  <a:srgbClr val="0E0E0E"/>
                </a:solidFill>
                <a:latin typeface=".SF NS"/>
              </a:rPr>
              <a:t>generation</a:t>
            </a:r>
            <a:r>
              <a:rPr lang="es-ES" sz="1350" dirty="0">
                <a:solidFill>
                  <a:srgbClr val="0E0E0E"/>
                </a:solidFill>
                <a:latin typeface=".SF NS"/>
              </a:rPr>
              <a:t> mix.</a:t>
            </a: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The mechanism for the incorporation of renewable energies was </a:t>
            </a:r>
            <a:r>
              <a:rPr lang="en-US" sz="1350" b="1" dirty="0">
                <a:solidFill>
                  <a:prstClr val="black"/>
                </a:solidFill>
                <a:latin typeface="Calibri"/>
              </a:rPr>
              <a:t>based on the execution of auctions</a:t>
            </a:r>
            <a:r>
              <a:rPr lang="en-US" sz="1350" dirty="0">
                <a:solidFill>
                  <a:prstClr val="black"/>
                </a:solidFill>
                <a:latin typeface="Calibri"/>
              </a:rPr>
              <a:t> assigning capacities per source to those that were identified as being competitive with the sources they were intended to displace. </a:t>
            </a:r>
            <a:endParaRPr lang="en-US" sz="1350" dirty="0">
              <a:solidFill>
                <a:prstClr val="black"/>
              </a:solidFill>
              <a:latin typeface="Calibri"/>
              <a:ea typeface="Calibri"/>
              <a:cs typeface="Calibri"/>
            </a:endParaRP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As a result of this process, measures were developed to incorporate electricity generation from </a:t>
            </a:r>
            <a:r>
              <a:rPr lang="en-US" sz="1350" b="1" dirty="0">
                <a:solidFill>
                  <a:prstClr val="black"/>
                </a:solidFill>
                <a:latin typeface="Calibri"/>
              </a:rPr>
              <a:t>biomass </a:t>
            </a:r>
            <a:r>
              <a:rPr lang="en-US" sz="1350" dirty="0">
                <a:solidFill>
                  <a:prstClr val="black"/>
                </a:solidFill>
                <a:latin typeface="Calibri"/>
              </a:rPr>
              <a:t>(2006 and 2010), </a:t>
            </a:r>
            <a:r>
              <a:rPr lang="en-US" sz="1350" b="1" dirty="0">
                <a:solidFill>
                  <a:prstClr val="black"/>
                </a:solidFill>
                <a:latin typeface="Calibri"/>
              </a:rPr>
              <a:t>wind </a:t>
            </a:r>
            <a:r>
              <a:rPr lang="en-US" sz="1350" dirty="0">
                <a:solidFill>
                  <a:prstClr val="black"/>
                </a:solidFill>
                <a:latin typeface="Calibri"/>
              </a:rPr>
              <a:t>(2006, 2009, 2010, and 2011), and finally </a:t>
            </a:r>
            <a:r>
              <a:rPr lang="en-US" sz="1350" b="1" dirty="0">
                <a:solidFill>
                  <a:prstClr val="black"/>
                </a:solidFill>
                <a:latin typeface="Calibri"/>
              </a:rPr>
              <a:t>solar</a:t>
            </a:r>
            <a:r>
              <a:rPr lang="en-US" sz="1350" dirty="0">
                <a:solidFill>
                  <a:prstClr val="black"/>
                </a:solidFill>
                <a:latin typeface="Calibri"/>
              </a:rPr>
              <a:t> (2013).</a:t>
            </a:r>
            <a:endParaRPr lang="en-US" sz="1350" dirty="0">
              <a:solidFill>
                <a:prstClr val="black"/>
              </a:solidFill>
              <a:latin typeface="Calibri"/>
              <a:ea typeface="Calibri"/>
              <a:cs typeface="Calibri"/>
            </a:endParaRPr>
          </a:p>
          <a:p>
            <a:pPr algn="just" defTabSz="342900"/>
            <a:endParaRPr lang="en-US" sz="1350" dirty="0">
              <a:solidFill>
                <a:prstClr val="black"/>
              </a:solidFill>
              <a:latin typeface="Calibri"/>
            </a:endParaRPr>
          </a:p>
        </p:txBody>
      </p:sp>
    </p:spTree>
    <p:extLst>
      <p:ext uri="{BB962C8B-B14F-4D97-AF65-F5344CB8AC3E}">
        <p14:creationId xmlns:p14="http://schemas.microsoft.com/office/powerpoint/2010/main" val="2480381980"/>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n-US" dirty="0"/>
              <a:t>REGULATORY CHANGES</a:t>
            </a:r>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4" name="TextBox 3">
            <a:extLst>
              <a:ext uri="{FF2B5EF4-FFF2-40B4-BE49-F238E27FC236}">
                <a16:creationId xmlns:a16="http://schemas.microsoft.com/office/drawing/2014/main" id="{60F361B0-A09E-4EDC-ECF6-EF42AE74F2FD}"/>
              </a:ext>
            </a:extLst>
          </p:cNvPr>
          <p:cNvSpPr txBox="1"/>
          <p:nvPr/>
        </p:nvSpPr>
        <p:spPr>
          <a:xfrm>
            <a:off x="111684" y="1128758"/>
            <a:ext cx="8755166" cy="3208571"/>
          </a:xfrm>
          <a:prstGeom prst="rect">
            <a:avLst/>
          </a:prstGeom>
          <a:noFill/>
        </p:spPr>
        <p:txBody>
          <a:bodyPr wrap="square">
            <a:spAutoFit/>
          </a:bodyPr>
          <a:lstStyle/>
          <a:p>
            <a:pPr algn="just" defTabSz="342900"/>
            <a:r>
              <a:rPr lang="en-US" sz="1350" b="1" u="sng" dirty="0">
                <a:solidFill>
                  <a:prstClr val="black"/>
                </a:solidFill>
                <a:latin typeface="Calibri"/>
              </a:rPr>
              <a:t>Regulation changes </a:t>
            </a:r>
            <a:r>
              <a:rPr lang="en-US" sz="1350" dirty="0">
                <a:solidFill>
                  <a:prstClr val="black"/>
                </a:solidFill>
                <a:latin typeface="Calibri"/>
              </a:rPr>
              <a:t>have been necessary to adapt the electric sector to the high share of renewable sources in the electric system.</a:t>
            </a:r>
          </a:p>
          <a:p>
            <a:pPr algn="just" defTabSz="342900"/>
            <a:endParaRPr lang="en-US" sz="1350" dirty="0">
              <a:solidFill>
                <a:prstClr val="black"/>
              </a:solidFill>
              <a:latin typeface="Calibri"/>
            </a:endParaRPr>
          </a:p>
          <a:p>
            <a:pPr defTabSz="342900"/>
            <a:r>
              <a:rPr lang="en-US" sz="1350" dirty="0">
                <a:solidFill>
                  <a:prstClr val="black"/>
                </a:solidFill>
                <a:latin typeface="Calibri"/>
              </a:rPr>
              <a:t>Some of the aspects of these regulation changes are:</a:t>
            </a:r>
          </a:p>
          <a:p>
            <a:pPr defTabSz="342900"/>
            <a:endParaRPr lang="en-US" sz="1350" dirty="0">
              <a:solidFill>
                <a:prstClr val="black"/>
              </a:solidFill>
              <a:latin typeface="Calibri"/>
            </a:endParaRPr>
          </a:p>
          <a:p>
            <a:pPr marL="214313" indent="-214313" defTabSz="342900">
              <a:buFont typeface="Arial" panose="020B0604020202020204" pitchFamily="34" charset="0"/>
              <a:buChar char="•"/>
            </a:pPr>
            <a:r>
              <a:rPr lang="en-US" sz="1350" dirty="0">
                <a:solidFill>
                  <a:prstClr val="black"/>
                </a:solidFill>
                <a:latin typeface="Calibri"/>
              </a:rPr>
              <a:t>Recognition of firm capacity to renewable sources </a:t>
            </a:r>
          </a:p>
          <a:p>
            <a:pPr marL="214313" indent="-214313" defTabSz="342900">
              <a:buFont typeface="Arial" panose="020B0604020202020204" pitchFamily="34" charset="0"/>
              <a:buChar char="•"/>
            </a:pPr>
            <a:endParaRPr lang="en-US" sz="1350" dirty="0">
              <a:solidFill>
                <a:prstClr val="black"/>
              </a:solidFill>
              <a:latin typeface="Calibri"/>
            </a:endParaRPr>
          </a:p>
          <a:p>
            <a:pPr marL="214313" indent="-214313" defTabSz="342900">
              <a:buFont typeface="Arial" panose="020B0604020202020204" pitchFamily="34" charset="0"/>
              <a:buChar char="•"/>
            </a:pPr>
            <a:r>
              <a:rPr lang="en-US" sz="1350" dirty="0">
                <a:solidFill>
                  <a:prstClr val="black"/>
                </a:solidFill>
                <a:latin typeface="Calibri"/>
              </a:rPr>
              <a:t>Mechanism to manage curtailment</a:t>
            </a:r>
          </a:p>
          <a:p>
            <a:pPr marL="214313" indent="-214313" defTabSz="342900">
              <a:buFont typeface="Arial" panose="020B0604020202020204" pitchFamily="34" charset="0"/>
              <a:buChar char="•"/>
            </a:pPr>
            <a:endParaRPr lang="en-US" sz="1350" dirty="0">
              <a:solidFill>
                <a:prstClr val="black"/>
              </a:solidFill>
              <a:latin typeface="Calibri"/>
            </a:endParaRPr>
          </a:p>
          <a:p>
            <a:pPr marL="214313" indent="-214313" defTabSz="342900">
              <a:buFont typeface="Arial" panose="020B0604020202020204" pitchFamily="34" charset="0"/>
              <a:buChar char="•"/>
            </a:pPr>
            <a:r>
              <a:rPr lang="en-US" sz="1350" dirty="0">
                <a:solidFill>
                  <a:prstClr val="black"/>
                </a:solidFill>
                <a:latin typeface="Calibri"/>
              </a:rPr>
              <a:t>Rules to dispatch renewable sources</a:t>
            </a:r>
          </a:p>
          <a:p>
            <a:pPr marL="214313" indent="-214313" defTabSz="342900">
              <a:buFont typeface="Arial" panose="020B0604020202020204" pitchFamily="34" charset="0"/>
              <a:buChar char="•"/>
            </a:pPr>
            <a:endParaRPr lang="en-US" sz="1350" dirty="0">
              <a:solidFill>
                <a:prstClr val="black"/>
              </a:solidFill>
              <a:latin typeface="Calibri"/>
            </a:endParaRPr>
          </a:p>
          <a:p>
            <a:pPr marL="214313" indent="-214313" defTabSz="342900">
              <a:buFont typeface="Arial" panose="020B0604020202020204" pitchFamily="34" charset="0"/>
              <a:buChar char="•"/>
            </a:pPr>
            <a:r>
              <a:rPr lang="en-US" sz="1350" dirty="0">
                <a:solidFill>
                  <a:prstClr val="black"/>
                </a:solidFill>
                <a:latin typeface="Calibri"/>
              </a:rPr>
              <a:t>Tariffs that recognize the hourly costs</a:t>
            </a:r>
          </a:p>
          <a:p>
            <a:pPr marL="214313" indent="-214313" defTabSz="342900">
              <a:buFont typeface="Arial" panose="020B0604020202020204" pitchFamily="34" charset="0"/>
              <a:buChar char="•"/>
            </a:pPr>
            <a:endParaRPr lang="en-US" sz="1350" dirty="0">
              <a:solidFill>
                <a:prstClr val="black"/>
              </a:solidFill>
              <a:latin typeface="Calibri"/>
            </a:endParaRPr>
          </a:p>
          <a:p>
            <a:pPr marL="214313" indent="-214313" defTabSz="342900">
              <a:buFont typeface="Arial" panose="020B0604020202020204" pitchFamily="34" charset="0"/>
              <a:buChar char="•"/>
            </a:pPr>
            <a:r>
              <a:rPr lang="en-US" sz="1350" dirty="0">
                <a:solidFill>
                  <a:prstClr val="black"/>
                </a:solidFill>
                <a:latin typeface="Calibri"/>
              </a:rPr>
              <a:t>Other incentives to promote load shifting from peak hours to off-peak hours as well as to increase demand through electrifying uses (cooking, heating, transport, etc.)</a:t>
            </a:r>
          </a:p>
        </p:txBody>
      </p:sp>
    </p:spTree>
    <p:extLst>
      <p:ext uri="{BB962C8B-B14F-4D97-AF65-F5344CB8AC3E}">
        <p14:creationId xmlns:p14="http://schemas.microsoft.com/office/powerpoint/2010/main" val="4057613157"/>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n-US" dirty="0"/>
              <a:t>ENERGY EFFICIENCY POLICY</a:t>
            </a:r>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6" name="TextBox 5">
            <a:extLst>
              <a:ext uri="{FF2B5EF4-FFF2-40B4-BE49-F238E27FC236}">
                <a16:creationId xmlns:a16="http://schemas.microsoft.com/office/drawing/2014/main" id="{59488498-7240-97FD-66B7-CABD10B6BBB1}"/>
              </a:ext>
            </a:extLst>
          </p:cNvPr>
          <p:cNvSpPr txBox="1"/>
          <p:nvPr/>
        </p:nvSpPr>
        <p:spPr>
          <a:xfrm>
            <a:off x="111684" y="1037400"/>
            <a:ext cx="6258059" cy="3785652"/>
          </a:xfrm>
          <a:prstGeom prst="rect">
            <a:avLst/>
          </a:prstGeom>
          <a:noFill/>
        </p:spPr>
        <p:txBody>
          <a:bodyPr wrap="square" rtlCol="0">
            <a:spAutoFit/>
          </a:bodyPr>
          <a:lstStyle/>
          <a:p>
            <a:pPr defTabSz="342900"/>
            <a:r>
              <a:rPr lang="en-US" sz="1350" b="1" u="sng" dirty="0">
                <a:solidFill>
                  <a:prstClr val="black"/>
                </a:solidFill>
                <a:latin typeface="Calibri"/>
              </a:rPr>
              <a:t>Avoiding new power plants through energy efficiency</a:t>
            </a:r>
            <a:r>
              <a:rPr lang="en-US" sz="1350" dirty="0">
                <a:solidFill>
                  <a:prstClr val="black"/>
                </a:solidFill>
                <a:latin typeface="Calibri"/>
              </a:rPr>
              <a:t>: National Energy Efficiency Law approved in 2009, one of the first ones in Latin America. </a:t>
            </a:r>
          </a:p>
          <a:p>
            <a:pPr defTabSz="342900"/>
            <a:endParaRPr lang="en-US" sz="600" dirty="0">
              <a:solidFill>
                <a:prstClr val="black"/>
              </a:solidFill>
              <a:latin typeface="Calibri"/>
            </a:endParaRPr>
          </a:p>
          <a:p>
            <a:pPr defTabSz="342900"/>
            <a:endParaRPr lang="en-US" sz="600" dirty="0">
              <a:solidFill>
                <a:prstClr val="black"/>
              </a:solidFill>
              <a:latin typeface="Calibri"/>
            </a:endParaRPr>
          </a:p>
          <a:p>
            <a:pPr defTabSz="342900"/>
            <a:r>
              <a:rPr lang="en-US" sz="1350" dirty="0">
                <a:solidFill>
                  <a:prstClr val="black"/>
                </a:solidFill>
                <a:latin typeface="Calibri"/>
              </a:rPr>
              <a:t>The Law establishes, among others, the creation of:</a:t>
            </a:r>
          </a:p>
          <a:p>
            <a:pPr marL="214313" indent="-214313" defTabSz="342900">
              <a:buFont typeface="Wingdings" panose="05000000000000000000" pitchFamily="2" charset="2"/>
              <a:buChar char="Ø"/>
            </a:pPr>
            <a:r>
              <a:rPr lang="en-US" sz="1350" b="1" dirty="0">
                <a:solidFill>
                  <a:prstClr val="black"/>
                </a:solidFill>
                <a:latin typeface="Calibri"/>
              </a:rPr>
              <a:t>Energy Efficiency Trust Fund</a:t>
            </a:r>
          </a:p>
          <a:p>
            <a:pPr marL="214313" indent="-214313" defTabSz="342900">
              <a:buFont typeface="Wingdings" panose="05000000000000000000" pitchFamily="2" charset="2"/>
              <a:buChar char="Ø"/>
            </a:pPr>
            <a:r>
              <a:rPr lang="en-US" sz="1350" b="1" dirty="0">
                <a:solidFill>
                  <a:prstClr val="black"/>
                </a:solidFill>
                <a:latin typeface="Calibri"/>
              </a:rPr>
              <a:t>National Energy Efficiency Plan</a:t>
            </a:r>
            <a:r>
              <a:rPr lang="en-US" sz="1350" dirty="0">
                <a:solidFill>
                  <a:prstClr val="black"/>
                </a:solidFill>
                <a:latin typeface="Calibri"/>
              </a:rPr>
              <a:t> with a national </a:t>
            </a:r>
            <a:r>
              <a:rPr lang="en-US" sz="1350" b="1" dirty="0">
                <a:solidFill>
                  <a:prstClr val="black"/>
                </a:solidFill>
                <a:latin typeface="Calibri"/>
              </a:rPr>
              <a:t>energy savings target</a:t>
            </a:r>
          </a:p>
          <a:p>
            <a:pPr marL="214313" indent="-214313" defTabSz="342900">
              <a:buFont typeface="Wingdings" panose="05000000000000000000" pitchFamily="2" charset="2"/>
              <a:buChar char="Ø"/>
            </a:pPr>
            <a:r>
              <a:rPr lang="en-US" sz="1350" b="1" dirty="0">
                <a:solidFill>
                  <a:prstClr val="black"/>
                </a:solidFill>
                <a:latin typeface="Calibri"/>
              </a:rPr>
              <a:t>Energy Efficiency Certificates</a:t>
            </a:r>
            <a:r>
              <a:rPr lang="en-US" sz="1350" dirty="0">
                <a:solidFill>
                  <a:prstClr val="black"/>
                </a:solidFill>
                <a:latin typeface="Calibri"/>
              </a:rPr>
              <a:t> → provide monetary awards to energy efficiency measures in all sectors according to their energy efficiency savings</a:t>
            </a:r>
          </a:p>
          <a:p>
            <a:pPr marL="214313" indent="-214313" defTabSz="342900">
              <a:buFont typeface="Wingdings" panose="05000000000000000000" pitchFamily="2" charset="2"/>
              <a:buChar char="Ø"/>
            </a:pPr>
            <a:endParaRPr lang="en-US" sz="1350" dirty="0">
              <a:solidFill>
                <a:prstClr val="black"/>
              </a:solidFill>
              <a:latin typeface="Calibri"/>
            </a:endParaRPr>
          </a:p>
          <a:p>
            <a:pPr algn="just" defTabSz="342900"/>
            <a:r>
              <a:rPr lang="en-US" sz="1350" dirty="0">
                <a:solidFill>
                  <a:prstClr val="black"/>
                </a:solidFill>
                <a:latin typeface="Calibri"/>
              </a:rPr>
              <a:t>The </a:t>
            </a:r>
            <a:r>
              <a:rPr lang="en-US" sz="1350" b="1" dirty="0">
                <a:solidFill>
                  <a:prstClr val="black"/>
                </a:solidFill>
                <a:latin typeface="Calibri"/>
              </a:rPr>
              <a:t>Energy Efficiency Trust Fund</a:t>
            </a:r>
            <a:r>
              <a:rPr lang="en-US" sz="1350" dirty="0">
                <a:solidFill>
                  <a:prstClr val="black"/>
                </a:solidFill>
                <a:latin typeface="Calibri"/>
              </a:rPr>
              <a:t> was established in 2012 to finance the Energy Efficiency Certificates, the national energy efficiency labeling system, and several other energy efficiency programs. </a:t>
            </a:r>
          </a:p>
          <a:p>
            <a:pPr defTabSz="342900"/>
            <a:endParaRPr lang="en-US" sz="600" dirty="0">
              <a:solidFill>
                <a:prstClr val="black"/>
              </a:solidFill>
              <a:latin typeface="Calibri"/>
            </a:endParaRPr>
          </a:p>
          <a:p>
            <a:pPr defTabSz="342900"/>
            <a:endParaRPr lang="en-US" sz="600" dirty="0">
              <a:solidFill>
                <a:prstClr val="black"/>
              </a:solidFill>
              <a:latin typeface="Calibri"/>
            </a:endParaRPr>
          </a:p>
          <a:p>
            <a:pPr algn="just" defTabSz="342900"/>
            <a:r>
              <a:rPr lang="en-US" sz="1350" dirty="0">
                <a:solidFill>
                  <a:prstClr val="black"/>
                </a:solidFill>
                <a:latin typeface="Calibri"/>
              </a:rPr>
              <a:t>The first </a:t>
            </a:r>
            <a:r>
              <a:rPr lang="en-US" sz="1350" b="1" dirty="0">
                <a:solidFill>
                  <a:prstClr val="black"/>
                </a:solidFill>
                <a:latin typeface="Calibri"/>
              </a:rPr>
              <a:t>National Energy Efficiency Plan</a:t>
            </a:r>
            <a:r>
              <a:rPr lang="en-US" sz="1350" dirty="0">
                <a:solidFill>
                  <a:prstClr val="black"/>
                </a:solidFill>
                <a:latin typeface="Calibri"/>
              </a:rPr>
              <a:t> established broad policy actions and specific sectoral actions to promote the efficient reduction of the national energy demand and achieve the national energy savings target. </a:t>
            </a:r>
          </a:p>
          <a:p>
            <a:pPr algn="just" defTabSz="342900"/>
            <a:endParaRPr lang="en-US" sz="1350" dirty="0">
              <a:solidFill>
                <a:prstClr val="black"/>
              </a:solidFill>
              <a:latin typeface="Calibri"/>
            </a:endParaRPr>
          </a:p>
          <a:p>
            <a:pPr defTabSz="342900"/>
            <a:endParaRPr lang="en-US" sz="1350" dirty="0">
              <a:solidFill>
                <a:prstClr val="black"/>
              </a:solidFill>
              <a:latin typeface="Calibri"/>
            </a:endParaRPr>
          </a:p>
        </p:txBody>
      </p:sp>
      <p:pic>
        <p:nvPicPr>
          <p:cNvPr id="10" name="Picture 9">
            <a:extLst>
              <a:ext uri="{FF2B5EF4-FFF2-40B4-BE49-F238E27FC236}">
                <a16:creationId xmlns:a16="http://schemas.microsoft.com/office/drawing/2014/main" id="{3EB7461F-9AC2-B283-81DE-C2A53EBBD6B6}"/>
              </a:ext>
            </a:extLst>
          </p:cNvPr>
          <p:cNvPicPr>
            <a:picLocks noChangeAspect="1"/>
          </p:cNvPicPr>
          <p:nvPr/>
        </p:nvPicPr>
        <p:blipFill>
          <a:blip r:embed="rId4"/>
          <a:stretch>
            <a:fillRect/>
          </a:stretch>
        </p:blipFill>
        <p:spPr>
          <a:xfrm>
            <a:off x="6385270" y="1372787"/>
            <a:ext cx="2589897" cy="2011487"/>
          </a:xfrm>
          <a:prstGeom prst="rect">
            <a:avLst/>
          </a:prstGeom>
        </p:spPr>
      </p:pic>
      <p:sp>
        <p:nvSpPr>
          <p:cNvPr id="3" name="TextBox 2">
            <a:extLst>
              <a:ext uri="{FF2B5EF4-FFF2-40B4-BE49-F238E27FC236}">
                <a16:creationId xmlns:a16="http://schemas.microsoft.com/office/drawing/2014/main" id="{9495838C-F323-10FD-C6F3-84476875488C}"/>
              </a:ext>
            </a:extLst>
          </p:cNvPr>
          <p:cNvSpPr txBox="1"/>
          <p:nvPr/>
        </p:nvSpPr>
        <p:spPr>
          <a:xfrm>
            <a:off x="6384875" y="3383222"/>
            <a:ext cx="2586234" cy="253916"/>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a:rPr>
              <a:t>Source: National Energy Efficiency Plan (2015)</a:t>
            </a:r>
            <a:endParaRPr lang="es-ES" sz="600" i="1" dirty="0">
              <a:solidFill>
                <a:prstClr val="black"/>
              </a:solidFill>
              <a:latin typeface="Calibri"/>
            </a:endParaRPr>
          </a:p>
          <a:p>
            <a:pPr defTabSz="342900"/>
            <a:endParaRPr lang="en-US" sz="600" i="1" dirty="0">
              <a:solidFill>
                <a:prstClr val="black"/>
              </a:solidFill>
              <a:latin typeface="Calibri"/>
              <a:cs typeface="Calibri"/>
            </a:endParaRPr>
          </a:p>
        </p:txBody>
      </p:sp>
    </p:spTree>
    <p:extLst>
      <p:ext uri="{BB962C8B-B14F-4D97-AF65-F5344CB8AC3E}">
        <p14:creationId xmlns:p14="http://schemas.microsoft.com/office/powerpoint/2010/main" val="18049720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PROSUMERS</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10" name="TextBox 9">
            <a:extLst>
              <a:ext uri="{FF2B5EF4-FFF2-40B4-BE49-F238E27FC236}">
                <a16:creationId xmlns:a16="http://schemas.microsoft.com/office/drawing/2014/main" id="{72AF6F2A-90AC-4F18-459C-653FCDF51001}"/>
              </a:ext>
            </a:extLst>
          </p:cNvPr>
          <p:cNvSpPr txBox="1"/>
          <p:nvPr/>
        </p:nvSpPr>
        <p:spPr>
          <a:xfrm>
            <a:off x="111684" y="1165224"/>
            <a:ext cx="8959889" cy="1200329"/>
          </a:xfrm>
          <a:prstGeom prst="rect">
            <a:avLst/>
          </a:prstGeom>
          <a:noFill/>
        </p:spPr>
        <p:txBody>
          <a:bodyPr wrap="square" rtlCol="0">
            <a:spAutoFit/>
          </a:bodyPr>
          <a:lstStyle/>
          <a:p>
            <a:pPr algn="ctr" defTabSz="342900"/>
            <a:r>
              <a:rPr lang="es-MX" b="1" dirty="0">
                <a:solidFill>
                  <a:prstClr val="black"/>
                </a:solidFill>
                <a:latin typeface="Calibri"/>
              </a:rPr>
              <a:t>General </a:t>
            </a:r>
            <a:r>
              <a:rPr lang="es-MX" b="1" dirty="0" err="1">
                <a:solidFill>
                  <a:prstClr val="black"/>
                </a:solidFill>
                <a:latin typeface="Calibri"/>
              </a:rPr>
              <a:t>Regulatory</a:t>
            </a:r>
            <a:r>
              <a:rPr lang="es-MX" b="1" dirty="0">
                <a:solidFill>
                  <a:prstClr val="black"/>
                </a:solidFill>
                <a:latin typeface="Calibri"/>
              </a:rPr>
              <a:t> Framework </a:t>
            </a:r>
            <a:r>
              <a:rPr lang="es-MX" b="1" dirty="0" err="1">
                <a:solidFill>
                  <a:prstClr val="black"/>
                </a:solidFill>
                <a:latin typeface="Calibri"/>
              </a:rPr>
              <a:t>for</a:t>
            </a:r>
            <a:r>
              <a:rPr lang="es-MX" b="1" dirty="0">
                <a:solidFill>
                  <a:prstClr val="black"/>
                </a:solidFill>
                <a:latin typeface="Calibri"/>
              </a:rPr>
              <a:t> </a:t>
            </a:r>
            <a:r>
              <a:rPr lang="es-MX" b="1" dirty="0" err="1">
                <a:solidFill>
                  <a:prstClr val="black"/>
                </a:solidFill>
                <a:latin typeface="Calibri"/>
              </a:rPr>
              <a:t>the</a:t>
            </a:r>
            <a:r>
              <a:rPr lang="es-MX" b="1" dirty="0">
                <a:solidFill>
                  <a:prstClr val="black"/>
                </a:solidFill>
                <a:latin typeface="Calibri"/>
              </a:rPr>
              <a:t> </a:t>
            </a:r>
            <a:r>
              <a:rPr lang="es-MX" b="1" dirty="0" err="1">
                <a:solidFill>
                  <a:prstClr val="black"/>
                </a:solidFill>
                <a:latin typeface="Calibri"/>
              </a:rPr>
              <a:t>Regulated</a:t>
            </a:r>
            <a:r>
              <a:rPr lang="es-MX" b="1" dirty="0">
                <a:solidFill>
                  <a:prstClr val="black"/>
                </a:solidFill>
                <a:latin typeface="Calibri"/>
              </a:rPr>
              <a:t> </a:t>
            </a:r>
            <a:r>
              <a:rPr lang="es-MX" b="1" dirty="0" err="1">
                <a:solidFill>
                  <a:prstClr val="black"/>
                </a:solidFill>
                <a:latin typeface="Calibri"/>
              </a:rPr>
              <a:t>Prosumer</a:t>
            </a:r>
            <a:r>
              <a:rPr lang="es-MX" b="1" dirty="0">
                <a:solidFill>
                  <a:prstClr val="black"/>
                </a:solidFill>
                <a:latin typeface="Calibri"/>
              </a:rPr>
              <a:t> </a:t>
            </a:r>
          </a:p>
          <a:p>
            <a:pPr defTabSz="342900"/>
            <a:endParaRPr lang="es-MX" sz="1350" b="1" dirty="0">
              <a:solidFill>
                <a:prstClr val="black"/>
              </a:solidFill>
              <a:effectLst>
                <a:outerShdw blurRad="38100" dist="38100" dir="2700000" algn="tl">
                  <a:srgbClr val="000000">
                    <a:alpha val="43137"/>
                  </a:srgbClr>
                </a:outerShdw>
              </a:effectLst>
              <a:latin typeface="Calibri"/>
            </a:endParaRPr>
          </a:p>
          <a:p>
            <a:pPr defTabSz="342900"/>
            <a:endParaRPr lang="es-MX" sz="1350" b="1" dirty="0">
              <a:solidFill>
                <a:prstClr val="black"/>
              </a:solidFill>
              <a:effectLst>
                <a:outerShdw blurRad="38100" dist="38100" dir="2700000" algn="tl">
                  <a:srgbClr val="000000">
                    <a:alpha val="43137"/>
                  </a:srgbClr>
                </a:outerShdw>
              </a:effectLst>
              <a:latin typeface="Calibri"/>
            </a:endParaRPr>
          </a:p>
          <a:p>
            <a:pPr algn="just" defTabSz="342900"/>
            <a:r>
              <a:rPr lang="es-MX" sz="1350" b="1" dirty="0" err="1">
                <a:solidFill>
                  <a:prstClr val="black"/>
                </a:solidFill>
                <a:latin typeface="Calibri"/>
              </a:rPr>
              <a:t>Prosumer</a:t>
            </a:r>
            <a:r>
              <a:rPr lang="es-MX" sz="1350" b="1" dirty="0">
                <a:solidFill>
                  <a:prstClr val="black"/>
                </a:solidFill>
                <a:latin typeface="Calibri"/>
              </a:rPr>
              <a:t> </a:t>
            </a:r>
            <a:r>
              <a:rPr lang="es-MX" sz="1350" dirty="0">
                <a:solidFill>
                  <a:prstClr val="black"/>
                </a:solidFill>
                <a:latin typeface="Calibri"/>
              </a:rPr>
              <a:t>→ </a:t>
            </a:r>
            <a:r>
              <a:rPr lang="es-MX" sz="1350" dirty="0" err="1">
                <a:solidFill>
                  <a:prstClr val="black"/>
                </a:solidFill>
                <a:latin typeface="Calibri"/>
              </a:rPr>
              <a:t>the</a:t>
            </a:r>
            <a:r>
              <a:rPr lang="es-MX" sz="1350" dirty="0">
                <a:solidFill>
                  <a:prstClr val="black"/>
                </a:solidFill>
                <a:latin typeface="Calibri"/>
              </a:rPr>
              <a:t> </a:t>
            </a:r>
            <a:r>
              <a:rPr lang="es-MX" sz="1350" dirty="0" err="1">
                <a:solidFill>
                  <a:prstClr val="black"/>
                </a:solidFill>
                <a:latin typeface="Calibri"/>
              </a:rPr>
              <a:t>customer</a:t>
            </a:r>
            <a:r>
              <a:rPr lang="es-MX" sz="1350" dirty="0">
                <a:solidFill>
                  <a:prstClr val="black"/>
                </a:solidFill>
                <a:latin typeface="Calibri"/>
              </a:rPr>
              <a:t> </a:t>
            </a:r>
            <a:r>
              <a:rPr lang="es-MX" sz="1350" dirty="0" err="1">
                <a:solidFill>
                  <a:prstClr val="black"/>
                </a:solidFill>
                <a:latin typeface="Calibri"/>
              </a:rPr>
              <a:t>who</a:t>
            </a:r>
            <a:r>
              <a:rPr lang="es-MX" sz="1350" dirty="0">
                <a:solidFill>
                  <a:prstClr val="black"/>
                </a:solidFill>
                <a:latin typeface="Calibri"/>
              </a:rPr>
              <a:t> </a:t>
            </a:r>
            <a:r>
              <a:rPr lang="es-MX" sz="1350" dirty="0" err="1">
                <a:solidFill>
                  <a:prstClr val="black"/>
                </a:solidFill>
                <a:latin typeface="Calibri"/>
              </a:rPr>
              <a:t>owns</a:t>
            </a:r>
            <a:r>
              <a:rPr lang="es-MX" sz="1350" dirty="0">
                <a:solidFill>
                  <a:prstClr val="black"/>
                </a:solidFill>
                <a:latin typeface="Calibri"/>
              </a:rPr>
              <a:t> a </a:t>
            </a:r>
            <a:r>
              <a:rPr lang="es-MX" sz="1350" dirty="0" err="1">
                <a:solidFill>
                  <a:prstClr val="black"/>
                </a:solidFill>
                <a:latin typeface="Calibri"/>
              </a:rPr>
              <a:t>supply</a:t>
            </a:r>
            <a:r>
              <a:rPr lang="es-MX" sz="1350" dirty="0">
                <a:solidFill>
                  <a:prstClr val="black"/>
                </a:solidFill>
                <a:latin typeface="Calibri"/>
              </a:rPr>
              <a:t> </a:t>
            </a:r>
            <a:r>
              <a:rPr lang="es-MX" sz="1350" dirty="0" err="1">
                <a:solidFill>
                  <a:prstClr val="black"/>
                </a:solidFill>
                <a:latin typeface="Calibri"/>
              </a:rPr>
              <a:t>made</a:t>
            </a:r>
            <a:r>
              <a:rPr lang="es-MX" sz="1350" dirty="0">
                <a:solidFill>
                  <a:prstClr val="black"/>
                </a:solidFill>
                <a:latin typeface="Calibri"/>
              </a:rPr>
              <a:t> and </a:t>
            </a:r>
            <a:r>
              <a:rPr lang="es-MX" sz="1350" dirty="0" err="1">
                <a:solidFill>
                  <a:prstClr val="black"/>
                </a:solidFill>
                <a:latin typeface="Calibri"/>
              </a:rPr>
              <a:t>measured</a:t>
            </a:r>
            <a:r>
              <a:rPr lang="es-MX" sz="1350" dirty="0">
                <a:solidFill>
                  <a:prstClr val="black"/>
                </a:solidFill>
                <a:latin typeface="Calibri"/>
              </a:rPr>
              <a:t> </a:t>
            </a:r>
            <a:r>
              <a:rPr lang="es-MX" sz="1350" dirty="0" err="1">
                <a:solidFill>
                  <a:prstClr val="black"/>
                </a:solidFill>
                <a:latin typeface="Calibri"/>
              </a:rPr>
              <a:t>by</a:t>
            </a:r>
            <a:r>
              <a:rPr lang="es-MX" sz="1350" dirty="0">
                <a:solidFill>
                  <a:prstClr val="black"/>
                </a:solidFill>
                <a:latin typeface="Calibri"/>
              </a:rPr>
              <a:t> </a:t>
            </a:r>
            <a:r>
              <a:rPr lang="es-MX" sz="1350" dirty="0" err="1">
                <a:solidFill>
                  <a:prstClr val="black"/>
                </a:solidFill>
                <a:latin typeface="Calibri"/>
              </a:rPr>
              <a:t>the</a:t>
            </a:r>
            <a:r>
              <a:rPr lang="es-MX" sz="1350" dirty="0">
                <a:solidFill>
                  <a:prstClr val="black"/>
                </a:solidFill>
                <a:latin typeface="Calibri"/>
              </a:rPr>
              <a:t> distributor </a:t>
            </a:r>
            <a:r>
              <a:rPr lang="es-MX" sz="1350" dirty="0" err="1">
                <a:solidFill>
                  <a:prstClr val="black"/>
                </a:solidFill>
                <a:latin typeface="Calibri"/>
              </a:rPr>
              <a:t>that</a:t>
            </a:r>
            <a:r>
              <a:rPr lang="es-MX" sz="1350" dirty="0">
                <a:solidFill>
                  <a:prstClr val="black"/>
                </a:solidFill>
                <a:latin typeface="Calibri"/>
              </a:rPr>
              <a:t> </a:t>
            </a:r>
            <a:r>
              <a:rPr lang="es-MX" sz="1350" dirty="0" err="1">
                <a:solidFill>
                  <a:prstClr val="black"/>
                </a:solidFill>
                <a:latin typeface="Calibri"/>
              </a:rPr>
              <a:t>generates</a:t>
            </a:r>
            <a:r>
              <a:rPr lang="es-MX" sz="1350" dirty="0">
                <a:solidFill>
                  <a:prstClr val="black"/>
                </a:solidFill>
                <a:latin typeface="Calibri"/>
              </a:rPr>
              <a:t> </a:t>
            </a:r>
            <a:r>
              <a:rPr lang="es-MX" sz="1350" dirty="0" err="1">
                <a:solidFill>
                  <a:prstClr val="black"/>
                </a:solidFill>
                <a:latin typeface="Calibri"/>
              </a:rPr>
              <a:t>electrical</a:t>
            </a:r>
            <a:r>
              <a:rPr lang="es-MX" sz="1350" dirty="0">
                <a:solidFill>
                  <a:prstClr val="black"/>
                </a:solidFill>
                <a:latin typeface="Calibri"/>
              </a:rPr>
              <a:t> </a:t>
            </a:r>
            <a:r>
              <a:rPr lang="es-MX" sz="1350" dirty="0" err="1">
                <a:solidFill>
                  <a:prstClr val="black"/>
                </a:solidFill>
                <a:latin typeface="Calibri"/>
              </a:rPr>
              <a:t>energy</a:t>
            </a:r>
            <a:r>
              <a:rPr lang="es-MX" sz="1350" dirty="0">
                <a:solidFill>
                  <a:prstClr val="black"/>
                </a:solidFill>
                <a:latin typeface="Calibri"/>
              </a:rPr>
              <a:t> </a:t>
            </a:r>
            <a:r>
              <a:rPr lang="es-MX" sz="1350" dirty="0" err="1">
                <a:solidFill>
                  <a:prstClr val="black"/>
                </a:solidFill>
                <a:latin typeface="Calibri"/>
              </a:rPr>
              <a:t>for</a:t>
            </a:r>
            <a:r>
              <a:rPr lang="es-MX" sz="1350" dirty="0">
                <a:solidFill>
                  <a:prstClr val="black"/>
                </a:solidFill>
                <a:latin typeface="Calibri"/>
              </a:rPr>
              <a:t> </a:t>
            </a:r>
            <a:r>
              <a:rPr lang="es-MX" sz="1350" dirty="0" err="1">
                <a:solidFill>
                  <a:prstClr val="black"/>
                </a:solidFill>
                <a:latin typeface="Calibri"/>
              </a:rPr>
              <a:t>its</a:t>
            </a:r>
            <a:r>
              <a:rPr lang="es-MX" sz="1350" dirty="0">
                <a:solidFill>
                  <a:prstClr val="black"/>
                </a:solidFill>
                <a:latin typeface="Calibri"/>
              </a:rPr>
              <a:t> </a:t>
            </a:r>
            <a:r>
              <a:rPr lang="es-MX" sz="1350" dirty="0" err="1">
                <a:solidFill>
                  <a:prstClr val="black"/>
                </a:solidFill>
                <a:latin typeface="Calibri"/>
              </a:rPr>
              <a:t>own</a:t>
            </a:r>
            <a:r>
              <a:rPr lang="es-MX" sz="1350" dirty="0">
                <a:solidFill>
                  <a:prstClr val="black"/>
                </a:solidFill>
                <a:latin typeface="Calibri"/>
              </a:rPr>
              <a:t> </a:t>
            </a:r>
            <a:r>
              <a:rPr lang="es-MX" sz="1350" dirty="0" err="1">
                <a:solidFill>
                  <a:prstClr val="black"/>
                </a:solidFill>
                <a:latin typeface="Calibri"/>
              </a:rPr>
              <a:t>consumption</a:t>
            </a:r>
            <a:r>
              <a:rPr lang="es-MX" sz="1350" dirty="0">
                <a:solidFill>
                  <a:prstClr val="black"/>
                </a:solidFill>
                <a:latin typeface="Calibri"/>
              </a:rPr>
              <a:t>.</a:t>
            </a:r>
          </a:p>
        </p:txBody>
      </p:sp>
      <p:sp>
        <p:nvSpPr>
          <p:cNvPr id="5" name="CuadroTexto 4"/>
          <p:cNvSpPr txBox="1"/>
          <p:nvPr/>
        </p:nvSpPr>
        <p:spPr>
          <a:xfrm>
            <a:off x="111684" y="2732356"/>
            <a:ext cx="6898267" cy="300082"/>
          </a:xfrm>
          <a:prstGeom prst="rect">
            <a:avLst/>
          </a:prstGeom>
          <a:noFill/>
        </p:spPr>
        <p:txBody>
          <a:bodyPr wrap="square" rtlCol="0">
            <a:spAutoFit/>
          </a:bodyPr>
          <a:lstStyle/>
          <a:p>
            <a:pPr marL="257175" indent="-257175" defTabSz="342900">
              <a:buFont typeface="Arial" panose="020B0604020202020204" pitchFamily="34" charset="0"/>
              <a:buChar char="•"/>
            </a:pPr>
            <a:r>
              <a:rPr lang="es-ES" sz="1350" dirty="0" err="1">
                <a:solidFill>
                  <a:prstClr val="black"/>
                </a:solidFill>
                <a:latin typeface="Calibri"/>
              </a:rPr>
              <a:t>The</a:t>
            </a:r>
            <a:r>
              <a:rPr lang="es-ES" sz="1350" dirty="0">
                <a:solidFill>
                  <a:prstClr val="black"/>
                </a:solidFill>
                <a:latin typeface="Calibri"/>
              </a:rPr>
              <a:t> </a:t>
            </a:r>
            <a:r>
              <a:rPr lang="es-ES" sz="1350" dirty="0" err="1">
                <a:solidFill>
                  <a:prstClr val="black"/>
                </a:solidFill>
                <a:latin typeface="Calibri"/>
              </a:rPr>
              <a:t>injected</a:t>
            </a:r>
            <a:r>
              <a:rPr lang="es-ES" sz="1350" dirty="0">
                <a:solidFill>
                  <a:prstClr val="black"/>
                </a:solidFill>
                <a:latin typeface="Calibri"/>
              </a:rPr>
              <a:t> </a:t>
            </a:r>
            <a:r>
              <a:rPr lang="es-ES" sz="1350" dirty="0" err="1">
                <a:solidFill>
                  <a:prstClr val="black"/>
                </a:solidFill>
                <a:latin typeface="Calibri"/>
              </a:rPr>
              <a:t>electrical</a:t>
            </a:r>
            <a:r>
              <a:rPr lang="es-ES" sz="1350" dirty="0">
                <a:solidFill>
                  <a:prstClr val="black"/>
                </a:solidFill>
                <a:latin typeface="Calibri"/>
              </a:rPr>
              <a:t> </a:t>
            </a:r>
            <a:r>
              <a:rPr lang="es-ES" sz="1350" dirty="0" err="1">
                <a:solidFill>
                  <a:prstClr val="black"/>
                </a:solidFill>
                <a:latin typeface="Calibri"/>
              </a:rPr>
              <a:t>energy</a:t>
            </a:r>
            <a:r>
              <a:rPr lang="es-ES" sz="1350" dirty="0">
                <a:solidFill>
                  <a:prstClr val="black"/>
                </a:solidFill>
                <a:latin typeface="Calibri"/>
              </a:rPr>
              <a:t> </a:t>
            </a:r>
            <a:r>
              <a:rPr lang="es-ES" sz="1350" dirty="0" err="1">
                <a:solidFill>
                  <a:prstClr val="black"/>
                </a:solidFill>
                <a:latin typeface="Calibri"/>
              </a:rPr>
              <a:t>is</a:t>
            </a:r>
            <a:r>
              <a:rPr lang="es-ES" sz="1350" dirty="0">
                <a:solidFill>
                  <a:prstClr val="black"/>
                </a:solidFill>
                <a:latin typeface="Calibri"/>
              </a:rPr>
              <a:t> </a:t>
            </a:r>
            <a:r>
              <a:rPr lang="es-ES" sz="1350" dirty="0" err="1">
                <a:solidFill>
                  <a:prstClr val="black"/>
                </a:solidFill>
                <a:latin typeface="Calibri"/>
              </a:rPr>
              <a:t>remunerated</a:t>
            </a:r>
            <a:r>
              <a:rPr lang="es-ES" sz="1350" dirty="0">
                <a:solidFill>
                  <a:prstClr val="black"/>
                </a:solidFill>
                <a:latin typeface="Calibri"/>
              </a:rPr>
              <a:t> at </a:t>
            </a:r>
            <a:r>
              <a:rPr lang="es-ES" sz="1350" dirty="0" err="1">
                <a:solidFill>
                  <a:prstClr val="black"/>
                </a:solidFill>
                <a:latin typeface="Calibri"/>
              </a:rPr>
              <a:t>the</a:t>
            </a:r>
            <a:r>
              <a:rPr lang="es-ES" sz="1350" dirty="0">
                <a:solidFill>
                  <a:prstClr val="black"/>
                </a:solidFill>
                <a:latin typeface="Calibri"/>
              </a:rPr>
              <a:t> </a:t>
            </a:r>
            <a:r>
              <a:rPr lang="es-ES" sz="1350" dirty="0" err="1">
                <a:solidFill>
                  <a:prstClr val="black"/>
                </a:solidFill>
                <a:latin typeface="Calibri"/>
              </a:rPr>
              <a:t>hourly</a:t>
            </a:r>
            <a:r>
              <a:rPr lang="es-ES" sz="1350" dirty="0">
                <a:solidFill>
                  <a:prstClr val="black"/>
                </a:solidFill>
                <a:latin typeface="Calibri"/>
              </a:rPr>
              <a:t> spot </a:t>
            </a:r>
            <a:r>
              <a:rPr lang="es-ES" sz="1350" dirty="0" err="1">
                <a:solidFill>
                  <a:prstClr val="black"/>
                </a:solidFill>
                <a:latin typeface="Calibri"/>
              </a:rPr>
              <a:t>price</a:t>
            </a:r>
            <a:r>
              <a:rPr lang="es-ES" sz="1350" dirty="0">
                <a:solidFill>
                  <a:prstClr val="black"/>
                </a:solidFill>
                <a:latin typeface="Calibri"/>
              </a:rPr>
              <a:t>.</a:t>
            </a:r>
            <a:endParaRPr lang="es-UY" sz="1350" dirty="0">
              <a:solidFill>
                <a:prstClr val="black"/>
              </a:solidFill>
              <a:latin typeface="Calibri"/>
            </a:endParaRPr>
          </a:p>
        </p:txBody>
      </p:sp>
      <p:sp>
        <p:nvSpPr>
          <p:cNvPr id="6" name="CuadroTexto 5"/>
          <p:cNvSpPr txBox="1"/>
          <p:nvPr/>
        </p:nvSpPr>
        <p:spPr>
          <a:xfrm>
            <a:off x="1098007" y="6655824"/>
            <a:ext cx="6240101" cy="300082"/>
          </a:xfrm>
          <a:prstGeom prst="rect">
            <a:avLst/>
          </a:prstGeom>
          <a:noFill/>
        </p:spPr>
        <p:txBody>
          <a:bodyPr wrap="square" rtlCol="0">
            <a:spAutoFit/>
          </a:bodyPr>
          <a:lstStyle/>
          <a:p>
            <a:pPr defTabSz="342900"/>
            <a:endParaRPr lang="es-UY" sz="1350">
              <a:solidFill>
                <a:prstClr val="black"/>
              </a:solidFill>
              <a:latin typeface="Calibri"/>
            </a:endParaRPr>
          </a:p>
        </p:txBody>
      </p:sp>
      <p:sp>
        <p:nvSpPr>
          <p:cNvPr id="12" name="CuadroTexto 11"/>
          <p:cNvSpPr txBox="1"/>
          <p:nvPr/>
        </p:nvSpPr>
        <p:spPr>
          <a:xfrm>
            <a:off x="111684" y="3354815"/>
            <a:ext cx="8959889" cy="507831"/>
          </a:xfrm>
          <a:prstGeom prst="rect">
            <a:avLst/>
          </a:prstGeom>
          <a:noFill/>
        </p:spPr>
        <p:txBody>
          <a:bodyPr wrap="square" rtlCol="0">
            <a:spAutoFit/>
          </a:bodyPr>
          <a:lstStyle/>
          <a:p>
            <a:pPr marL="257175" indent="-257175" defTabSz="342900">
              <a:buFont typeface="Arial" panose="020B0604020202020204" pitchFamily="34" charset="0"/>
              <a:buChar char="•"/>
            </a:pPr>
            <a:r>
              <a:rPr lang="es-ES" sz="1350" dirty="0" err="1">
                <a:solidFill>
                  <a:prstClr val="black"/>
                </a:solidFill>
                <a:latin typeface="Calibri"/>
              </a:rPr>
              <a:t>The</a:t>
            </a:r>
            <a:r>
              <a:rPr lang="es-ES" sz="1350" dirty="0">
                <a:solidFill>
                  <a:prstClr val="black"/>
                </a:solidFill>
                <a:latin typeface="Calibri"/>
              </a:rPr>
              <a:t> </a:t>
            </a:r>
            <a:r>
              <a:rPr lang="es-ES" sz="1350" dirty="0" err="1">
                <a:solidFill>
                  <a:prstClr val="black"/>
                </a:solidFill>
                <a:latin typeface="Calibri"/>
              </a:rPr>
              <a:t>prosumer</a:t>
            </a:r>
            <a:r>
              <a:rPr lang="es-ES" sz="1350" dirty="0">
                <a:solidFill>
                  <a:prstClr val="black"/>
                </a:solidFill>
                <a:latin typeface="Calibri"/>
              </a:rPr>
              <a:t> </a:t>
            </a:r>
            <a:r>
              <a:rPr lang="es-ES" sz="1350" dirty="0" err="1">
                <a:solidFill>
                  <a:prstClr val="black"/>
                </a:solidFill>
                <a:latin typeface="Calibri"/>
              </a:rPr>
              <a:t>pays</a:t>
            </a:r>
            <a:r>
              <a:rPr lang="es-ES" sz="1350" dirty="0">
                <a:solidFill>
                  <a:prstClr val="black"/>
                </a:solidFill>
                <a:latin typeface="Calibri"/>
              </a:rPr>
              <a:t> a </a:t>
            </a:r>
            <a:r>
              <a:rPr lang="es-ES" sz="1350" dirty="0" err="1">
                <a:solidFill>
                  <a:prstClr val="black"/>
                </a:solidFill>
                <a:latin typeface="Calibri"/>
              </a:rPr>
              <a:t>tariff</a:t>
            </a:r>
            <a:r>
              <a:rPr lang="es-ES" sz="1350" dirty="0">
                <a:solidFill>
                  <a:prstClr val="black"/>
                </a:solidFill>
                <a:latin typeface="Calibri"/>
              </a:rPr>
              <a:t> </a:t>
            </a:r>
            <a:r>
              <a:rPr lang="es-ES" sz="1350" dirty="0" err="1">
                <a:solidFill>
                  <a:prstClr val="black"/>
                </a:solidFill>
                <a:latin typeface="Calibri"/>
              </a:rPr>
              <a:t>with</a:t>
            </a:r>
            <a:r>
              <a:rPr lang="es-ES" sz="1350" dirty="0">
                <a:solidFill>
                  <a:prstClr val="black"/>
                </a:solidFill>
                <a:latin typeface="Calibri"/>
              </a:rPr>
              <a:t> </a:t>
            </a:r>
            <a:r>
              <a:rPr lang="es-ES" sz="1350" dirty="0" err="1">
                <a:solidFill>
                  <a:prstClr val="black"/>
                </a:solidFill>
                <a:latin typeface="Calibri"/>
              </a:rPr>
              <a:t>charges</a:t>
            </a:r>
            <a:r>
              <a:rPr lang="es-ES" sz="1350" dirty="0">
                <a:solidFill>
                  <a:prstClr val="black"/>
                </a:solidFill>
                <a:latin typeface="Calibri"/>
              </a:rPr>
              <a:t> </a:t>
            </a:r>
            <a:r>
              <a:rPr lang="es-ES" sz="1350" dirty="0" err="1">
                <a:solidFill>
                  <a:prstClr val="black"/>
                </a:solidFill>
                <a:latin typeface="Calibri"/>
              </a:rPr>
              <a:t>that</a:t>
            </a:r>
            <a:r>
              <a:rPr lang="es-ES" sz="1350" dirty="0">
                <a:solidFill>
                  <a:prstClr val="black"/>
                </a:solidFill>
                <a:latin typeface="Calibri"/>
              </a:rPr>
              <a:t> </a:t>
            </a:r>
            <a:r>
              <a:rPr lang="es-ES" sz="1350" dirty="0" err="1">
                <a:solidFill>
                  <a:prstClr val="black"/>
                </a:solidFill>
                <a:latin typeface="Calibri"/>
              </a:rPr>
              <a:t>differentiate</a:t>
            </a:r>
            <a:r>
              <a:rPr lang="es-ES" sz="1350" dirty="0">
                <a:solidFill>
                  <a:prstClr val="black"/>
                </a:solidFill>
                <a:latin typeface="Calibri"/>
              </a:rPr>
              <a:t> </a:t>
            </a:r>
            <a:r>
              <a:rPr lang="es-ES" sz="1350" dirty="0" err="1">
                <a:solidFill>
                  <a:prstClr val="black"/>
                </a:solidFill>
                <a:latin typeface="Calibri"/>
              </a:rPr>
              <a:t>the</a:t>
            </a:r>
            <a:r>
              <a:rPr lang="es-ES" sz="1350" dirty="0">
                <a:solidFill>
                  <a:prstClr val="black"/>
                </a:solidFill>
                <a:latin typeface="Calibri"/>
              </a:rPr>
              <a:t> </a:t>
            </a:r>
            <a:r>
              <a:rPr lang="es-ES" sz="1350" dirty="0" err="1">
                <a:solidFill>
                  <a:prstClr val="black"/>
                </a:solidFill>
                <a:latin typeface="Calibri"/>
              </a:rPr>
              <a:t>generation</a:t>
            </a:r>
            <a:r>
              <a:rPr lang="es-ES" sz="1350" dirty="0">
                <a:solidFill>
                  <a:prstClr val="black"/>
                </a:solidFill>
                <a:latin typeface="Calibri"/>
              </a:rPr>
              <a:t> </a:t>
            </a:r>
            <a:r>
              <a:rPr lang="es-ES" sz="1350" dirty="0" err="1">
                <a:solidFill>
                  <a:prstClr val="black"/>
                </a:solidFill>
                <a:latin typeface="Calibri"/>
              </a:rPr>
              <a:t>costs</a:t>
            </a:r>
            <a:r>
              <a:rPr lang="es-ES" sz="1350" dirty="0">
                <a:solidFill>
                  <a:prstClr val="black"/>
                </a:solidFill>
                <a:latin typeface="Calibri"/>
              </a:rPr>
              <a:t> and </a:t>
            </a:r>
            <a:r>
              <a:rPr lang="es-ES" sz="1350" dirty="0" err="1">
                <a:solidFill>
                  <a:prstClr val="black"/>
                </a:solidFill>
                <a:latin typeface="Calibri"/>
              </a:rPr>
              <a:t>the</a:t>
            </a:r>
            <a:r>
              <a:rPr lang="es-ES" sz="1350" dirty="0">
                <a:solidFill>
                  <a:prstClr val="black"/>
                </a:solidFill>
                <a:latin typeface="Calibri"/>
              </a:rPr>
              <a:t> </a:t>
            </a:r>
            <a:r>
              <a:rPr lang="es-ES" sz="1350" dirty="0" err="1">
                <a:solidFill>
                  <a:prstClr val="black"/>
                </a:solidFill>
                <a:latin typeface="Calibri"/>
              </a:rPr>
              <a:t>costs</a:t>
            </a:r>
            <a:r>
              <a:rPr lang="es-ES" sz="1350" dirty="0">
                <a:solidFill>
                  <a:prstClr val="black"/>
                </a:solidFill>
                <a:latin typeface="Calibri"/>
              </a:rPr>
              <a:t> </a:t>
            </a:r>
            <a:r>
              <a:rPr lang="es-ES" sz="1350" dirty="0" err="1">
                <a:solidFill>
                  <a:prstClr val="black"/>
                </a:solidFill>
                <a:latin typeface="Calibri"/>
              </a:rPr>
              <a:t>associated</a:t>
            </a:r>
            <a:r>
              <a:rPr lang="es-ES" sz="1350" dirty="0">
                <a:solidFill>
                  <a:prstClr val="black"/>
                </a:solidFill>
                <a:latin typeface="Calibri"/>
              </a:rPr>
              <a:t> </a:t>
            </a:r>
            <a:r>
              <a:rPr lang="es-ES" sz="1350" dirty="0" err="1">
                <a:solidFill>
                  <a:prstClr val="black"/>
                </a:solidFill>
                <a:latin typeface="Calibri"/>
              </a:rPr>
              <a:t>with</a:t>
            </a:r>
            <a:r>
              <a:rPr lang="es-ES" sz="1350" dirty="0">
                <a:solidFill>
                  <a:prstClr val="black"/>
                </a:solidFill>
                <a:latin typeface="Calibri"/>
              </a:rPr>
              <a:t> </a:t>
            </a:r>
            <a:r>
              <a:rPr lang="es-ES" sz="1350" dirty="0" err="1">
                <a:solidFill>
                  <a:prstClr val="black"/>
                </a:solidFill>
                <a:latin typeface="Calibri"/>
              </a:rPr>
              <a:t>transmission</a:t>
            </a:r>
            <a:r>
              <a:rPr lang="es-ES" sz="1350" dirty="0">
                <a:solidFill>
                  <a:prstClr val="black"/>
                </a:solidFill>
                <a:latin typeface="Calibri"/>
              </a:rPr>
              <a:t>, </a:t>
            </a:r>
            <a:r>
              <a:rPr lang="es-ES" sz="1350" dirty="0" err="1">
                <a:solidFill>
                  <a:prstClr val="black"/>
                </a:solidFill>
                <a:latin typeface="Calibri"/>
              </a:rPr>
              <a:t>distribution</a:t>
            </a:r>
            <a:r>
              <a:rPr lang="es-ES" sz="1350" dirty="0">
                <a:solidFill>
                  <a:prstClr val="black"/>
                </a:solidFill>
                <a:latin typeface="Calibri"/>
              </a:rPr>
              <a:t>, and </a:t>
            </a:r>
            <a:r>
              <a:rPr lang="es-ES" sz="1350" dirty="0" err="1">
                <a:solidFill>
                  <a:prstClr val="black"/>
                </a:solidFill>
                <a:latin typeface="Calibri"/>
              </a:rPr>
              <a:t>generation</a:t>
            </a:r>
            <a:r>
              <a:rPr lang="es-ES" sz="1350" dirty="0">
                <a:solidFill>
                  <a:prstClr val="black"/>
                </a:solidFill>
                <a:latin typeface="Calibri"/>
              </a:rPr>
              <a:t> </a:t>
            </a:r>
            <a:r>
              <a:rPr lang="es-ES" sz="1350" dirty="0" err="1">
                <a:solidFill>
                  <a:prstClr val="black"/>
                </a:solidFill>
                <a:latin typeface="Calibri"/>
              </a:rPr>
              <a:t>backup</a:t>
            </a:r>
            <a:r>
              <a:rPr lang="es-ES" sz="1350" dirty="0">
                <a:solidFill>
                  <a:prstClr val="black"/>
                </a:solidFill>
                <a:latin typeface="Calibri"/>
              </a:rPr>
              <a:t> </a:t>
            </a:r>
            <a:r>
              <a:rPr lang="es-ES" sz="1350" dirty="0" err="1">
                <a:solidFill>
                  <a:prstClr val="black"/>
                </a:solidFill>
                <a:latin typeface="Calibri"/>
              </a:rPr>
              <a:t>facilities</a:t>
            </a:r>
            <a:r>
              <a:rPr lang="es-ES" sz="1350" dirty="0">
                <a:solidFill>
                  <a:prstClr val="black"/>
                </a:solidFill>
                <a:latin typeface="Calibri"/>
              </a:rPr>
              <a:t>.</a:t>
            </a:r>
            <a:endParaRPr lang="es-UY" sz="1350" dirty="0">
              <a:solidFill>
                <a:prstClr val="black"/>
              </a:solidFill>
              <a:latin typeface="Calibri"/>
            </a:endParaRPr>
          </a:p>
        </p:txBody>
      </p:sp>
    </p:spTree>
    <p:extLst>
      <p:ext uri="{BB962C8B-B14F-4D97-AF65-F5344CB8AC3E}">
        <p14:creationId xmlns:p14="http://schemas.microsoft.com/office/powerpoint/2010/main" val="2233857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DECARBONIZATION TRANSPORT SECTOR</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3" name="CuadroTexto 2"/>
          <p:cNvSpPr txBox="1"/>
          <p:nvPr/>
        </p:nvSpPr>
        <p:spPr>
          <a:xfrm>
            <a:off x="55262" y="948215"/>
            <a:ext cx="8733865" cy="3692806"/>
          </a:xfrm>
          <a:prstGeom prst="rect">
            <a:avLst/>
          </a:prstGeom>
          <a:noFill/>
        </p:spPr>
        <p:txBody>
          <a:bodyPr wrap="square" lIns="68580" tIns="34290" rIns="68580" bIns="34290" rtlCol="0" anchor="t">
            <a:spAutoFit/>
          </a:bodyPr>
          <a:lstStyle/>
          <a:p>
            <a:pPr algn="just" defTabSz="342900"/>
            <a:r>
              <a:rPr lang="en-US" sz="1500" dirty="0">
                <a:solidFill>
                  <a:prstClr val="black"/>
                </a:solidFill>
                <a:latin typeface="Calibri"/>
              </a:rPr>
              <a:t>Approximately 60% of CO</a:t>
            </a:r>
            <a:r>
              <a:rPr lang="en-US" sz="1500" baseline="-25000" dirty="0">
                <a:solidFill>
                  <a:prstClr val="black"/>
                </a:solidFill>
                <a:latin typeface="Calibri"/>
              </a:rPr>
              <a:t>2</a:t>
            </a:r>
            <a:r>
              <a:rPr lang="en-US" sz="1500" dirty="0">
                <a:solidFill>
                  <a:prstClr val="black"/>
                </a:solidFill>
                <a:latin typeface="Calibri"/>
              </a:rPr>
              <a:t> emissions in the energy sector come from the transport sector.</a:t>
            </a:r>
          </a:p>
          <a:p>
            <a:pPr algn="just" defTabSz="342900"/>
            <a:endParaRPr lang="en-US" sz="1500" dirty="0">
              <a:solidFill>
                <a:prstClr val="black"/>
              </a:solidFill>
              <a:latin typeface="Calibri"/>
            </a:endParaRPr>
          </a:p>
          <a:p>
            <a:pPr algn="just" defTabSz="342900"/>
            <a:r>
              <a:rPr lang="en-US" sz="1500" dirty="0">
                <a:solidFill>
                  <a:prstClr val="black"/>
                </a:solidFill>
                <a:latin typeface="Calibri"/>
              </a:rPr>
              <a:t>Actions to decarbonize the transport sector include reducing emissions from the energy sources used and changes in modes of transport. </a:t>
            </a:r>
            <a:endParaRPr lang="es-ES" sz="1500" b="1" dirty="0">
              <a:solidFill>
                <a:prstClr val="black"/>
              </a:solidFill>
              <a:latin typeface="Calibri"/>
              <a:sym typeface="Nunito"/>
            </a:endParaRPr>
          </a:p>
          <a:p>
            <a:pPr algn="just" defTabSz="342900"/>
            <a:endParaRPr lang="es-ES" sz="1500" b="1" dirty="0">
              <a:solidFill>
                <a:prstClr val="black"/>
              </a:solidFill>
              <a:latin typeface="Calibri"/>
              <a:sym typeface="Nunito"/>
            </a:endParaRPr>
          </a:p>
          <a:p>
            <a:pPr marL="257175" indent="-257175" defTabSz="342900">
              <a:lnSpc>
                <a:spcPct val="114000"/>
              </a:lnSpc>
              <a:spcAft>
                <a:spcPts val="1350"/>
              </a:spcAft>
              <a:buFont typeface="Wingdings" panose="05000000000000000000" pitchFamily="2" charset="2"/>
              <a:buChar char="§"/>
            </a:pPr>
            <a:r>
              <a:rPr lang="es-ES" sz="1500" b="1" dirty="0">
                <a:solidFill>
                  <a:prstClr val="black"/>
                </a:solidFill>
                <a:latin typeface="Calibri"/>
                <a:sym typeface="Nunito"/>
              </a:rPr>
              <a:t>Inter-</a:t>
            </a:r>
            <a:r>
              <a:rPr lang="es-ES" sz="1500" b="1" dirty="0" err="1">
                <a:solidFill>
                  <a:prstClr val="black"/>
                </a:solidFill>
                <a:latin typeface="Calibri"/>
                <a:sym typeface="Nunito"/>
              </a:rPr>
              <a:t>institutional</a:t>
            </a:r>
            <a:r>
              <a:rPr lang="es-ES" sz="1500" b="1" dirty="0">
                <a:solidFill>
                  <a:prstClr val="black"/>
                </a:solidFill>
                <a:latin typeface="Calibri"/>
                <a:sym typeface="Nunito"/>
              </a:rPr>
              <a:t> </a:t>
            </a:r>
            <a:r>
              <a:rPr lang="es-ES" sz="1500" b="1" dirty="0" err="1">
                <a:solidFill>
                  <a:prstClr val="black"/>
                </a:solidFill>
                <a:latin typeface="Calibri"/>
                <a:sym typeface="Nunito"/>
              </a:rPr>
              <a:t>lines</a:t>
            </a:r>
            <a:r>
              <a:rPr lang="es-ES" sz="1500" b="1" dirty="0">
                <a:solidFill>
                  <a:prstClr val="black"/>
                </a:solidFill>
                <a:latin typeface="Calibri"/>
                <a:sym typeface="Nunito"/>
              </a:rPr>
              <a:t> of </a:t>
            </a:r>
            <a:r>
              <a:rPr lang="es-ES" sz="1500" b="1" dirty="0" err="1">
                <a:solidFill>
                  <a:prstClr val="black"/>
                </a:solidFill>
                <a:latin typeface="Calibri"/>
                <a:sym typeface="Nunito"/>
              </a:rPr>
              <a:t>work</a:t>
            </a:r>
            <a:r>
              <a:rPr lang="es-ES" sz="1500" b="1" dirty="0">
                <a:solidFill>
                  <a:prstClr val="black"/>
                </a:solidFill>
                <a:latin typeface="Calibri"/>
                <a:sym typeface="Nunito"/>
              </a:rPr>
              <a:t> →</a:t>
            </a:r>
            <a:r>
              <a:rPr lang="en-US" sz="1500" b="1" dirty="0">
                <a:solidFill>
                  <a:srgbClr val="4F81BD"/>
                </a:solidFill>
                <a:latin typeface="Calibri"/>
                <a:ea typeface="Nunito"/>
                <a:cs typeface="Calibri" panose="020F0502020204030204" pitchFamily="34" charset="0"/>
                <a:sym typeface="Nunito"/>
              </a:rPr>
              <a:t> Interinstitutional Group on Energy Efficiency in Transportation </a:t>
            </a:r>
            <a:r>
              <a:rPr lang="en-US" sz="1350" dirty="0">
                <a:solidFill>
                  <a:prstClr val="black"/>
                </a:solidFill>
                <a:latin typeface="Calibri"/>
                <a:ea typeface="Nunito"/>
                <a:cs typeface="Calibri" panose="020F0502020204030204" pitchFamily="34" charset="0"/>
                <a:sym typeface="Nunito"/>
              </a:rPr>
              <a:t>(ministries of energy, transport, environment, economy; road safety agency, budget bureau, local governments, </a:t>
            </a:r>
            <a:r>
              <a:rPr lang="en-US" sz="1350" dirty="0" err="1">
                <a:solidFill>
                  <a:prstClr val="black"/>
                </a:solidFill>
                <a:latin typeface="Calibri"/>
                <a:ea typeface="Nunito"/>
                <a:cs typeface="Calibri" panose="020F0502020204030204" pitchFamily="34" charset="0"/>
                <a:sym typeface="Nunito"/>
              </a:rPr>
              <a:t>etc</a:t>
            </a:r>
            <a:r>
              <a:rPr lang="en-US" sz="1350" dirty="0">
                <a:solidFill>
                  <a:prstClr val="black"/>
                </a:solidFill>
                <a:latin typeface="Calibri"/>
                <a:ea typeface="Nunito"/>
                <a:cs typeface="Calibri" panose="020F0502020204030204" pitchFamily="34" charset="0"/>
                <a:sym typeface="Nunito"/>
              </a:rPr>
              <a:t>)</a:t>
            </a:r>
            <a:endParaRPr lang="x-none" sz="1350" b="1" dirty="0">
              <a:solidFill>
                <a:prstClr val="black"/>
              </a:solidFill>
              <a:latin typeface="Calibri"/>
              <a:sym typeface="Nunito"/>
            </a:endParaRPr>
          </a:p>
          <a:p>
            <a:pPr defTabSz="342900">
              <a:lnSpc>
                <a:spcPct val="115000"/>
              </a:lnSpc>
              <a:spcAft>
                <a:spcPts val="450"/>
              </a:spcAft>
              <a:buSzPts val="1800"/>
            </a:pPr>
            <a:endParaRPr lang="en-US" sz="1350" dirty="0">
              <a:solidFill>
                <a:prstClr val="black"/>
              </a:solidFill>
              <a:latin typeface="Calibri"/>
              <a:ea typeface="Nunito"/>
              <a:cs typeface="Calibri" panose="020F0502020204030204" pitchFamily="34" charset="0"/>
              <a:sym typeface="Nunito"/>
            </a:endParaRPr>
          </a:p>
          <a:p>
            <a:pPr defTabSz="342900">
              <a:lnSpc>
                <a:spcPct val="115000"/>
              </a:lnSpc>
              <a:spcAft>
                <a:spcPts val="450"/>
              </a:spcAft>
              <a:buSzPts val="1800"/>
            </a:pPr>
            <a:endParaRPr lang="en-US" sz="1500" dirty="0">
              <a:solidFill>
                <a:prstClr val="black"/>
              </a:solidFill>
              <a:latin typeface="Calibri"/>
              <a:ea typeface="Nunito"/>
              <a:cs typeface="Calibri" panose="020F0502020204030204" pitchFamily="34" charset="0"/>
              <a:sym typeface="Nunito"/>
            </a:endParaRPr>
          </a:p>
          <a:p>
            <a:pPr marL="257175" indent="-257175" defTabSz="342900">
              <a:lnSpc>
                <a:spcPct val="114000"/>
              </a:lnSpc>
              <a:spcAft>
                <a:spcPts val="450"/>
              </a:spcAft>
              <a:buFont typeface="+mj-lt"/>
              <a:buAutoNum type="arabicPeriod" startAt="2"/>
            </a:pPr>
            <a:endParaRPr lang="en-US" sz="1500" b="1" dirty="0">
              <a:solidFill>
                <a:prstClr val="black"/>
              </a:solidFill>
              <a:latin typeface="Calibri"/>
              <a:sym typeface="Nunito"/>
            </a:endParaRPr>
          </a:p>
          <a:p>
            <a:pPr marL="257175" indent="-257175" defTabSz="342900">
              <a:lnSpc>
                <a:spcPct val="114000"/>
              </a:lnSpc>
              <a:spcAft>
                <a:spcPts val="450"/>
              </a:spcAft>
              <a:buFont typeface="Wingdings" panose="05000000000000000000" pitchFamily="2" charset="2"/>
              <a:buChar char="§"/>
            </a:pPr>
            <a:r>
              <a:rPr lang="en-US" sz="1500" b="1" dirty="0">
                <a:solidFill>
                  <a:prstClr val="black"/>
                </a:solidFill>
                <a:latin typeface="Calibri"/>
                <a:sym typeface="Nunito"/>
              </a:rPr>
              <a:t>Buying and operating electric vehicle incentives</a:t>
            </a:r>
            <a:endParaRPr lang="en-US" sz="1500" b="1" dirty="0">
              <a:solidFill>
                <a:prstClr val="black"/>
              </a:solidFill>
              <a:latin typeface="Calibri"/>
              <a:ea typeface="Calibri"/>
              <a:cs typeface="Calibri"/>
            </a:endParaRPr>
          </a:p>
          <a:p>
            <a:pPr marL="257175" indent="-257175" defTabSz="342900">
              <a:spcAft>
                <a:spcPts val="450"/>
              </a:spcAft>
              <a:buFont typeface="Wingdings" panose="05000000000000000000" pitchFamily="2" charset="2"/>
              <a:buChar char="§"/>
            </a:pPr>
            <a:r>
              <a:rPr lang="en-US" sz="1500" b="1" dirty="0">
                <a:solidFill>
                  <a:prstClr val="black"/>
                </a:solidFill>
                <a:latin typeface="Calibri"/>
                <a:sym typeface="Nunito"/>
              </a:rPr>
              <a:t>Training, research and development, dissemination, and events</a:t>
            </a:r>
            <a:endParaRPr lang="en-US" sz="1500" b="1" dirty="0">
              <a:solidFill>
                <a:prstClr val="black"/>
              </a:solidFill>
              <a:latin typeface="Calibri"/>
              <a:ea typeface="Calibri"/>
              <a:cs typeface="Calibri"/>
            </a:endParaRPr>
          </a:p>
          <a:p>
            <a:pPr defTabSz="342900"/>
            <a:endParaRPr lang="es-UY" sz="1350" dirty="0">
              <a:solidFill>
                <a:prstClr val="black"/>
              </a:solidFill>
              <a:latin typeface="Calibri"/>
            </a:endParaRPr>
          </a:p>
        </p:txBody>
      </p:sp>
      <p:sp>
        <p:nvSpPr>
          <p:cNvPr id="23" name="CuadroTexto 22"/>
          <p:cNvSpPr txBox="1"/>
          <p:nvPr/>
        </p:nvSpPr>
        <p:spPr>
          <a:xfrm>
            <a:off x="1047137" y="2992205"/>
            <a:ext cx="6250671" cy="484748"/>
          </a:xfrm>
          <a:prstGeom prst="rect">
            <a:avLst/>
          </a:prstGeom>
          <a:noFill/>
          <a:ln>
            <a:solidFill>
              <a:schemeClr val="accent1"/>
            </a:solidFill>
          </a:ln>
        </p:spPr>
        <p:txBody>
          <a:bodyPr wrap="square" rtlCol="0">
            <a:spAutoFit/>
          </a:bodyPr>
          <a:lstStyle/>
          <a:p>
            <a:pPr defTabSz="342900"/>
            <a:r>
              <a:rPr lang="en-US" sz="1350" b="1" dirty="0">
                <a:solidFill>
                  <a:srgbClr val="4F81BD"/>
                </a:solidFill>
                <a:latin typeface="Calibri"/>
              </a:rPr>
              <a:t>Electric mobility discussion group: </a:t>
            </a:r>
            <a:r>
              <a:rPr lang="en-US" sz="1200" dirty="0">
                <a:solidFill>
                  <a:prstClr val="black"/>
                </a:solidFill>
                <a:latin typeface="Calibri"/>
              </a:rPr>
              <a:t>users, importers and sellers associations; manufacturers, transport-related chambers, academy, and any related agent.</a:t>
            </a:r>
            <a:endParaRPr lang="es-UY" sz="1200" dirty="0">
              <a:solidFill>
                <a:prstClr val="black"/>
              </a:solidFill>
              <a:latin typeface="Calibri"/>
            </a:endParaRPr>
          </a:p>
        </p:txBody>
      </p:sp>
      <p:sp>
        <p:nvSpPr>
          <p:cNvPr id="5" name="Flecha abajo 4"/>
          <p:cNvSpPr/>
          <p:nvPr/>
        </p:nvSpPr>
        <p:spPr>
          <a:xfrm>
            <a:off x="3812458" y="2669458"/>
            <a:ext cx="206478" cy="19910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s-UY" sz="1350">
              <a:solidFill>
                <a:prstClr val="white"/>
              </a:solidFill>
              <a:latin typeface="Calibri"/>
            </a:endParaRPr>
          </a:p>
        </p:txBody>
      </p:sp>
    </p:spTree>
    <p:extLst>
      <p:ext uri="{BB962C8B-B14F-4D97-AF65-F5344CB8AC3E}">
        <p14:creationId xmlns:p14="http://schemas.microsoft.com/office/powerpoint/2010/main" val="29349880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959F94-6331-79F8-062B-07323205D38F}"/>
              </a:ext>
            </a:extLst>
          </p:cNvPr>
          <p:cNvSpPr>
            <a:spLocks noGrp="1"/>
          </p:cNvSpPr>
          <p:nvPr>
            <p:ph type="title"/>
          </p:nvPr>
        </p:nvSpPr>
        <p:spPr>
          <a:xfrm>
            <a:off x="269310" y="154781"/>
            <a:ext cx="8874690" cy="444104"/>
          </a:xfrm>
        </p:spPr>
        <p:txBody>
          <a:bodyPr/>
          <a:lstStyle/>
          <a:p>
            <a:r>
              <a:rPr lang="en-US"/>
              <a:t>Agenda</a:t>
            </a:r>
          </a:p>
        </p:txBody>
      </p:sp>
      <p:sp>
        <p:nvSpPr>
          <p:cNvPr id="5" name="Content Placeholder 2">
            <a:extLst>
              <a:ext uri="{FF2B5EF4-FFF2-40B4-BE49-F238E27FC236}">
                <a16:creationId xmlns:a16="http://schemas.microsoft.com/office/drawing/2014/main" id="{61171B64-6480-333C-E54A-6CD7AB00A973}"/>
              </a:ext>
            </a:extLst>
          </p:cNvPr>
          <p:cNvSpPr>
            <a:spLocks noGrp="1"/>
          </p:cNvSpPr>
          <p:nvPr>
            <p:ph idx="1"/>
          </p:nvPr>
        </p:nvSpPr>
        <p:spPr>
          <a:xfrm>
            <a:off x="269310" y="974277"/>
            <a:ext cx="8702815" cy="3438116"/>
          </a:xfrm>
        </p:spPr>
        <p:txBody>
          <a:bodyPr/>
          <a:lstStyle/>
          <a:p>
            <a:pPr>
              <a:lnSpc>
                <a:spcPct val="200000"/>
              </a:lnSpc>
            </a:pPr>
            <a:r>
              <a:rPr lang="en-US" sz="1800" b="1" dirty="0"/>
              <a:t>Webinar &amp; Speaker Introductions</a:t>
            </a:r>
          </a:p>
          <a:p>
            <a:pPr>
              <a:lnSpc>
                <a:spcPct val="200000"/>
              </a:lnSpc>
            </a:pPr>
            <a:r>
              <a:rPr lang="en-US" sz="1800" b="1" dirty="0"/>
              <a:t>Overview of Clean Energy Solutions Center (CESC)</a:t>
            </a:r>
          </a:p>
          <a:p>
            <a:pPr>
              <a:lnSpc>
                <a:spcPct val="200000"/>
              </a:lnSpc>
            </a:pPr>
            <a:r>
              <a:rPr lang="en-US" sz="1800" b="1" dirty="0"/>
              <a:t>Overview of 21</a:t>
            </a:r>
            <a:r>
              <a:rPr lang="en-US" sz="1800" b="1" baseline="30000" dirty="0"/>
              <a:t>st</a:t>
            </a:r>
            <a:r>
              <a:rPr lang="en-US" sz="1800" b="1" dirty="0"/>
              <a:t> Century Power Partnership (21CPP)</a:t>
            </a:r>
          </a:p>
          <a:p>
            <a:pPr>
              <a:lnSpc>
                <a:spcPct val="200000"/>
              </a:lnSpc>
            </a:pPr>
            <a:r>
              <a:rPr lang="en-US" sz="1800" b="1" dirty="0"/>
              <a:t>Uruguay’s Power Sector Decarbonization Action Plan</a:t>
            </a:r>
          </a:p>
          <a:p>
            <a:pPr>
              <a:lnSpc>
                <a:spcPct val="200000"/>
              </a:lnSpc>
            </a:pPr>
            <a:r>
              <a:rPr lang="en-US" sz="1800" b="1" dirty="0"/>
              <a:t>Connect with us Online!</a:t>
            </a:r>
          </a:p>
          <a:p>
            <a:pPr lvl="1"/>
            <a:endParaRPr lang="en-US" dirty="0"/>
          </a:p>
          <a:p>
            <a:endParaRPr lang="en-US" dirty="0"/>
          </a:p>
          <a:p>
            <a:endParaRPr lang="en-US" dirty="0"/>
          </a:p>
        </p:txBody>
      </p:sp>
    </p:spTree>
    <p:extLst>
      <p:ext uri="{BB962C8B-B14F-4D97-AF65-F5344CB8AC3E}">
        <p14:creationId xmlns:p14="http://schemas.microsoft.com/office/powerpoint/2010/main" val="2108375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DECARBONIZATION TRANSPORT SECTOR</a:t>
            </a:r>
            <a:endParaRPr lang="en-US" dirty="0"/>
          </a:p>
          <a:p>
            <a:pPr algn="ct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3" name="CuadroTexto 2"/>
          <p:cNvSpPr txBox="1"/>
          <p:nvPr/>
        </p:nvSpPr>
        <p:spPr>
          <a:xfrm>
            <a:off x="111684" y="1008531"/>
            <a:ext cx="8733865" cy="3436454"/>
          </a:xfrm>
          <a:prstGeom prst="rect">
            <a:avLst/>
          </a:prstGeom>
          <a:noFill/>
        </p:spPr>
        <p:txBody>
          <a:bodyPr wrap="square" lIns="68580" tIns="34290" rIns="68580" bIns="34290" rtlCol="0" anchor="t">
            <a:spAutoFit/>
          </a:bodyPr>
          <a:lstStyle/>
          <a:p>
            <a:pPr marL="257175" indent="-257175" defTabSz="342900">
              <a:lnSpc>
                <a:spcPct val="113000"/>
              </a:lnSpc>
              <a:spcAft>
                <a:spcPts val="450"/>
              </a:spcAft>
              <a:buFont typeface="Wingdings" panose="05000000000000000000" pitchFamily="2" charset="2"/>
              <a:buChar char="§"/>
            </a:pPr>
            <a:r>
              <a:rPr lang="es-ES" sz="1500" b="1" dirty="0">
                <a:solidFill>
                  <a:prstClr val="black"/>
                </a:solidFill>
                <a:latin typeface="Calibri"/>
                <a:sym typeface="Nunito"/>
              </a:rPr>
              <a:t> </a:t>
            </a:r>
            <a:r>
              <a:rPr lang="es-ES" sz="1500" b="1" dirty="0" err="1">
                <a:solidFill>
                  <a:prstClr val="black"/>
                </a:solidFill>
                <a:latin typeface="Calibri"/>
                <a:sym typeface="Nunito"/>
              </a:rPr>
              <a:t>Public</a:t>
            </a:r>
            <a:r>
              <a:rPr lang="es-ES" sz="1500" b="1" dirty="0">
                <a:solidFill>
                  <a:prstClr val="black"/>
                </a:solidFill>
                <a:latin typeface="Calibri"/>
                <a:sym typeface="Nunito"/>
              </a:rPr>
              <a:t> </a:t>
            </a:r>
            <a:r>
              <a:rPr lang="es-ES" sz="1500" b="1" dirty="0" err="1">
                <a:solidFill>
                  <a:prstClr val="black"/>
                </a:solidFill>
                <a:latin typeface="Calibri"/>
                <a:sym typeface="Nunito"/>
              </a:rPr>
              <a:t>charging</a:t>
            </a:r>
            <a:r>
              <a:rPr lang="es-ES" sz="1500" b="1" dirty="0">
                <a:solidFill>
                  <a:prstClr val="black"/>
                </a:solidFill>
                <a:latin typeface="Calibri"/>
                <a:sym typeface="Nunito"/>
              </a:rPr>
              <a:t> </a:t>
            </a:r>
            <a:r>
              <a:rPr lang="es-ES" sz="1500" b="1" dirty="0" err="1">
                <a:solidFill>
                  <a:prstClr val="black"/>
                </a:solidFill>
                <a:latin typeface="Calibri"/>
                <a:sym typeface="Nunito"/>
              </a:rPr>
              <a:t>network</a:t>
            </a:r>
            <a:endParaRPr lang="x-none" sz="1500" b="1" dirty="0">
              <a:solidFill>
                <a:prstClr val="black"/>
              </a:solidFill>
              <a:latin typeface="Calibri"/>
              <a:sym typeface="Nunito"/>
            </a:endParaRPr>
          </a:p>
          <a:p>
            <a:pPr marL="214313" indent="-214313" defTabSz="342900">
              <a:lnSpc>
                <a:spcPct val="113000"/>
              </a:lnSpc>
              <a:buSzPts val="1800"/>
              <a:buFont typeface="Arial" panose="020B0604020202020204" pitchFamily="34" charset="0"/>
              <a:buChar char="•"/>
            </a:pPr>
            <a:r>
              <a:rPr lang="es-ES" sz="1350" dirty="0" err="1">
                <a:solidFill>
                  <a:prstClr val="black"/>
                </a:solidFill>
                <a:latin typeface="Calibri"/>
                <a:ea typeface="Nunito"/>
                <a:cs typeface="Calibri"/>
                <a:sym typeface="Nunito"/>
              </a:rPr>
              <a:t>Relevant</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participation</a:t>
            </a:r>
            <a:r>
              <a:rPr lang="es-ES" sz="1350" dirty="0">
                <a:solidFill>
                  <a:prstClr val="black"/>
                </a:solidFill>
                <a:latin typeface="Calibri"/>
                <a:ea typeface="Nunito"/>
                <a:cs typeface="Calibri"/>
                <a:sym typeface="Nunito"/>
              </a:rPr>
              <a:t> of </a:t>
            </a:r>
            <a:r>
              <a:rPr lang="es-ES" sz="1350" dirty="0" err="1">
                <a:solidFill>
                  <a:prstClr val="black"/>
                </a:solidFill>
                <a:latin typeface="Calibri"/>
                <a:ea typeface="Nunito"/>
                <a:cs typeface="Calibri"/>
                <a:sym typeface="Nunito"/>
              </a:rPr>
              <a:t>the</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stated-owned</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utility</a:t>
            </a:r>
            <a:r>
              <a:rPr lang="es-ES" sz="1350" dirty="0">
                <a:solidFill>
                  <a:prstClr val="black"/>
                </a:solidFill>
                <a:latin typeface="Calibri"/>
                <a:ea typeface="Nunito"/>
                <a:cs typeface="Calibri"/>
                <a:sym typeface="Nunito"/>
              </a:rPr>
              <a:t> (UTE)  </a:t>
            </a:r>
          </a:p>
          <a:p>
            <a:pPr marL="214313" indent="-214313" defTabSz="342900">
              <a:lnSpc>
                <a:spcPct val="112999"/>
              </a:lnSpc>
              <a:buSzPts val="1800"/>
              <a:buFont typeface="Arial" panose="020B0604020202020204" pitchFamily="34" charset="0"/>
              <a:buChar char="•"/>
            </a:pPr>
            <a:r>
              <a:rPr lang="es-ES" sz="1350" dirty="0" err="1">
                <a:solidFill>
                  <a:prstClr val="black"/>
                </a:solidFill>
                <a:latin typeface="Calibri"/>
                <a:ea typeface="Nunito"/>
                <a:cs typeface="Calibri"/>
                <a:sym typeface="Nunito"/>
              </a:rPr>
              <a:t>Charging</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network</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strategy</a:t>
            </a:r>
            <a:r>
              <a:rPr lang="es-ES" sz="1350" dirty="0">
                <a:solidFill>
                  <a:prstClr val="black"/>
                </a:solidFill>
                <a:latin typeface="Calibri"/>
                <a:ea typeface="Nunito"/>
                <a:cs typeface="Calibri"/>
                <a:sym typeface="Nunito"/>
              </a:rPr>
              <a:t> → a </a:t>
            </a:r>
            <a:r>
              <a:rPr lang="es-ES" sz="1350" dirty="0" err="1">
                <a:solidFill>
                  <a:prstClr val="black"/>
                </a:solidFill>
                <a:latin typeface="Calibri"/>
                <a:ea typeface="Nunito"/>
                <a:cs typeface="Calibri"/>
                <a:sym typeface="Nunito"/>
              </a:rPr>
              <a:t>charger</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every</a:t>
            </a:r>
            <a:r>
              <a:rPr lang="es-ES" sz="1350" dirty="0">
                <a:solidFill>
                  <a:prstClr val="black"/>
                </a:solidFill>
                <a:latin typeface="Calibri"/>
                <a:ea typeface="Nunito"/>
                <a:cs typeface="Calibri"/>
                <a:sym typeface="Nunito"/>
              </a:rPr>
              <a:t> 50 </a:t>
            </a:r>
            <a:r>
              <a:rPr lang="es-ES" sz="1350" dirty="0" err="1">
                <a:solidFill>
                  <a:prstClr val="black"/>
                </a:solidFill>
                <a:latin typeface="Calibri"/>
                <a:ea typeface="Nunito"/>
                <a:cs typeface="Calibri"/>
                <a:sym typeface="Nunito"/>
              </a:rPr>
              <a:t>kms</a:t>
            </a:r>
            <a:r>
              <a:rPr lang="es-ES" sz="1350" dirty="0">
                <a:solidFill>
                  <a:prstClr val="black"/>
                </a:solidFill>
                <a:latin typeface="Calibri"/>
                <a:ea typeface="Nunito"/>
                <a:cs typeface="Calibri"/>
                <a:sym typeface="Nunito"/>
              </a:rPr>
              <a:t> </a:t>
            </a:r>
            <a:endParaRPr lang="es-ES" sz="1350" dirty="0">
              <a:solidFill>
                <a:prstClr val="black"/>
              </a:solidFill>
              <a:latin typeface="Calibri"/>
              <a:ea typeface="Nunito"/>
              <a:cs typeface="Calibri"/>
            </a:endParaRPr>
          </a:p>
          <a:p>
            <a:pPr marL="214313" indent="-214313" defTabSz="342900">
              <a:lnSpc>
                <a:spcPct val="113000"/>
              </a:lnSpc>
              <a:buSzPts val="1800"/>
              <a:buFont typeface="Arial" panose="020B0604020202020204" pitchFamily="34" charset="0"/>
              <a:buChar char="•"/>
            </a:pPr>
            <a:r>
              <a:rPr lang="en-US" sz="1350" dirty="0">
                <a:solidFill>
                  <a:prstClr val="black"/>
                </a:solidFill>
                <a:latin typeface="Calibri"/>
                <a:ea typeface="Nunito"/>
                <a:cs typeface="Calibri"/>
                <a:sym typeface="Nunito"/>
              </a:rPr>
              <a:t>AC chargers network nationwide → +190 chargers installed </a:t>
            </a:r>
            <a:endParaRPr lang="en-US" sz="1350" dirty="0">
              <a:solidFill>
                <a:prstClr val="black"/>
              </a:solidFill>
              <a:latin typeface="Calibri"/>
              <a:ea typeface="Nunito"/>
              <a:cs typeface="Calibri"/>
            </a:endParaRPr>
          </a:p>
          <a:p>
            <a:pPr marL="214313" indent="-214313" defTabSz="342900">
              <a:lnSpc>
                <a:spcPct val="113000"/>
              </a:lnSpc>
              <a:buSzPts val="1800"/>
              <a:buFont typeface="Arial" panose="020B0604020202020204" pitchFamily="34" charset="0"/>
              <a:buChar char="•"/>
            </a:pPr>
            <a:r>
              <a:rPr lang="en-US" sz="1350" dirty="0">
                <a:solidFill>
                  <a:prstClr val="black"/>
                </a:solidFill>
                <a:latin typeface="Calibri"/>
                <a:ea typeface="Nunito"/>
                <a:cs typeface="Calibri"/>
                <a:sym typeface="Nunito"/>
              </a:rPr>
              <a:t>DC fast charging → +100 installed </a:t>
            </a:r>
            <a:endParaRPr lang="en-US" sz="1350" dirty="0">
              <a:solidFill>
                <a:prstClr val="black"/>
              </a:solidFill>
              <a:latin typeface="Calibri"/>
              <a:ea typeface="Nunito"/>
              <a:cs typeface="Calibri"/>
            </a:endParaRPr>
          </a:p>
          <a:p>
            <a:pPr marL="214313" indent="-214313" defTabSz="342900">
              <a:lnSpc>
                <a:spcPct val="113000"/>
              </a:lnSpc>
              <a:spcAft>
                <a:spcPts val="450"/>
              </a:spcAft>
              <a:buSzPts val="1800"/>
              <a:buFont typeface="Arial" panose="020B0604020202020204" pitchFamily="34" charset="0"/>
              <a:buChar char="•"/>
            </a:pPr>
            <a:r>
              <a:rPr lang="en-US" sz="1350" dirty="0">
                <a:solidFill>
                  <a:prstClr val="black"/>
                </a:solidFill>
                <a:latin typeface="Calibri"/>
                <a:ea typeface="Nunito"/>
                <a:cs typeface="Calibri"/>
                <a:sym typeface="Nunito"/>
              </a:rPr>
              <a:t>Public charging networks from private owners → still incipient</a:t>
            </a:r>
            <a:endParaRPr lang="en-US" sz="1350" dirty="0">
              <a:solidFill>
                <a:prstClr val="black"/>
              </a:solidFill>
              <a:latin typeface="Calibri"/>
              <a:ea typeface="Nunito"/>
              <a:cs typeface="Calibri"/>
            </a:endParaRPr>
          </a:p>
          <a:p>
            <a:pPr marL="214313" indent="-214313" defTabSz="342900">
              <a:lnSpc>
                <a:spcPct val="113000"/>
              </a:lnSpc>
              <a:spcAft>
                <a:spcPts val="450"/>
              </a:spcAft>
              <a:buSzPts val="1800"/>
              <a:buFont typeface="Arial" panose="020B0604020202020204" pitchFamily="34" charset="0"/>
              <a:buChar char="•"/>
            </a:pPr>
            <a:endParaRPr lang="es-ES" sz="1350" dirty="0">
              <a:solidFill>
                <a:srgbClr val="002060"/>
              </a:solidFill>
              <a:latin typeface="Calibri" panose="020F0502020204030204" pitchFamily="34" charset="0"/>
              <a:ea typeface="Nunito"/>
              <a:cs typeface="Calibri" panose="020F0502020204030204" pitchFamily="34" charset="0"/>
              <a:sym typeface="Nunito"/>
            </a:endParaRPr>
          </a:p>
          <a:p>
            <a:pPr marL="257175" indent="-257175" defTabSz="342900">
              <a:lnSpc>
                <a:spcPct val="113000"/>
              </a:lnSpc>
              <a:spcAft>
                <a:spcPts val="450"/>
              </a:spcAft>
              <a:buFont typeface="Wingdings" panose="05000000000000000000" pitchFamily="2" charset="2"/>
              <a:buChar char="§"/>
            </a:pPr>
            <a:r>
              <a:rPr lang="es-ES" sz="1500" b="1" dirty="0" err="1">
                <a:solidFill>
                  <a:prstClr val="black"/>
                </a:solidFill>
                <a:latin typeface="Calibri"/>
                <a:sym typeface="Nunito"/>
              </a:rPr>
              <a:t>Regulations</a:t>
            </a:r>
            <a:endParaRPr lang="es-ES" sz="1500" b="1" dirty="0">
              <a:solidFill>
                <a:prstClr val="black"/>
              </a:solidFill>
              <a:latin typeface="Calibri"/>
              <a:sym typeface="Nunito"/>
            </a:endParaRPr>
          </a:p>
          <a:p>
            <a:pPr marL="214313" indent="-214313" defTabSz="342900">
              <a:lnSpc>
                <a:spcPct val="115000"/>
              </a:lnSpc>
              <a:buSzPts val="1800"/>
              <a:buFont typeface="Arial" panose="020B0604020202020204" pitchFamily="34" charset="0"/>
              <a:buChar char="•"/>
            </a:pPr>
            <a:r>
              <a:rPr lang="es-ES" sz="1350" dirty="0" err="1">
                <a:solidFill>
                  <a:prstClr val="black"/>
                </a:solidFill>
                <a:latin typeface="Calibri"/>
                <a:ea typeface="Nunito"/>
                <a:cs typeface="Calibri"/>
                <a:sym typeface="Nunito"/>
              </a:rPr>
              <a:t>Minimum</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technical</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requirements</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for</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chargers</a:t>
            </a:r>
            <a:endParaRPr lang="es-ES" sz="1350" dirty="0">
              <a:solidFill>
                <a:prstClr val="black"/>
              </a:solidFill>
              <a:latin typeface="Calibri"/>
              <a:ea typeface="Nunito"/>
              <a:cs typeface="Calibri"/>
            </a:endParaRPr>
          </a:p>
          <a:p>
            <a:pPr marL="214313" indent="-214313" defTabSz="342900">
              <a:lnSpc>
                <a:spcPct val="115000"/>
              </a:lnSpc>
              <a:buSzPts val="1800"/>
              <a:buFont typeface="Arial" panose="020B0604020202020204" pitchFamily="34" charset="0"/>
              <a:buChar char="•"/>
            </a:pPr>
            <a:r>
              <a:rPr lang="es-ES" sz="1350" dirty="0" err="1">
                <a:solidFill>
                  <a:prstClr val="black"/>
                </a:solidFill>
                <a:latin typeface="Calibri"/>
                <a:ea typeface="Nunito"/>
                <a:cs typeface="Calibri"/>
                <a:sym typeface="Nunito"/>
              </a:rPr>
              <a:t>Guidance</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on</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the</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conditions</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for</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providing</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public</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charging</a:t>
            </a:r>
            <a:r>
              <a:rPr lang="es-ES" sz="1350" dirty="0">
                <a:solidFill>
                  <a:prstClr val="black"/>
                </a:solidFill>
                <a:latin typeface="Calibri"/>
                <a:ea typeface="Nunito"/>
                <a:cs typeface="Calibri"/>
                <a:sym typeface="Nunito"/>
              </a:rPr>
              <a:t> </a:t>
            </a:r>
            <a:r>
              <a:rPr lang="es-ES" sz="1350" dirty="0" err="1">
                <a:solidFill>
                  <a:prstClr val="black"/>
                </a:solidFill>
                <a:latin typeface="Calibri"/>
                <a:ea typeface="Nunito"/>
                <a:cs typeface="Calibri"/>
                <a:sym typeface="Nunito"/>
              </a:rPr>
              <a:t>services</a:t>
            </a:r>
            <a:endParaRPr lang="es-ES" sz="1350" dirty="0">
              <a:solidFill>
                <a:prstClr val="black"/>
              </a:solidFill>
              <a:latin typeface="Calibri"/>
              <a:ea typeface="Nunito"/>
              <a:cs typeface="Calibri"/>
              <a:sym typeface="Nunito"/>
            </a:endParaRPr>
          </a:p>
          <a:p>
            <a:pPr marL="214313" indent="-214313" defTabSz="342900">
              <a:lnSpc>
                <a:spcPct val="115000"/>
              </a:lnSpc>
              <a:buSzPts val="1800"/>
              <a:buFont typeface="Arial" panose="020B0604020202020204" pitchFamily="34" charset="0"/>
              <a:buChar char="•"/>
            </a:pPr>
            <a:r>
              <a:rPr lang="es-ES" sz="1350" dirty="0" err="1">
                <a:solidFill>
                  <a:prstClr val="black"/>
                </a:solidFill>
                <a:latin typeface="Calibri"/>
                <a:ea typeface="Nunito"/>
                <a:cs typeface="Calibri"/>
                <a:sym typeface="Nunito"/>
              </a:rPr>
              <a:t>Economic</a:t>
            </a:r>
            <a:r>
              <a:rPr lang="es-ES" sz="1350" dirty="0">
                <a:solidFill>
                  <a:prstClr val="black"/>
                </a:solidFill>
                <a:latin typeface="Calibri"/>
                <a:ea typeface="Nunito"/>
                <a:cs typeface="Calibri"/>
                <a:sym typeface="Nunito"/>
              </a:rPr>
              <a:t> incentive fo</a:t>
            </a:r>
            <a:r>
              <a:rPr lang="en-US" sz="1350" dirty="0">
                <a:solidFill>
                  <a:prstClr val="black"/>
                </a:solidFill>
                <a:latin typeface="Calibri"/>
                <a:ea typeface="Nunito"/>
                <a:cs typeface="Calibri"/>
                <a:sym typeface="Nunito"/>
              </a:rPr>
              <a:t>r public-access DC fast chargers developed by private initiative</a:t>
            </a:r>
            <a:endParaRPr lang="es-ES" sz="1350" dirty="0">
              <a:solidFill>
                <a:prstClr val="black"/>
              </a:solidFill>
              <a:latin typeface="Calibri"/>
              <a:ea typeface="Nunito"/>
              <a:cs typeface="Calibri"/>
              <a:sym typeface="Nunito"/>
            </a:endParaRPr>
          </a:p>
          <a:p>
            <a:pPr marL="214313" indent="-214313" defTabSz="342900">
              <a:lnSpc>
                <a:spcPct val="115000"/>
              </a:lnSpc>
              <a:buSzPts val="1800"/>
              <a:buFont typeface="Arial" panose="020B0604020202020204" pitchFamily="34" charset="0"/>
              <a:buChar char="•"/>
            </a:pPr>
            <a:r>
              <a:rPr lang="en-US" sz="1350" dirty="0">
                <a:solidFill>
                  <a:prstClr val="black"/>
                </a:solidFill>
                <a:latin typeface="Calibri"/>
                <a:ea typeface="Nunito"/>
                <a:cs typeface="Calibri"/>
              </a:rPr>
              <a:t>Energy efficiency labeling for vehicles → mandatory for combustion from September 2024</a:t>
            </a:r>
          </a:p>
          <a:p>
            <a:pPr marL="214313" indent="-214313" defTabSz="342900">
              <a:lnSpc>
                <a:spcPct val="115000"/>
              </a:lnSpc>
              <a:spcAft>
                <a:spcPts val="450"/>
              </a:spcAft>
              <a:buSzPts val="1800"/>
              <a:buFont typeface="Arial" panose="020B0604020202020204" pitchFamily="34" charset="0"/>
              <a:buChar char="•"/>
            </a:pPr>
            <a:r>
              <a:rPr lang="en-US" sz="1350" dirty="0">
                <a:solidFill>
                  <a:prstClr val="black"/>
                </a:solidFill>
                <a:latin typeface="Calibri"/>
                <a:ea typeface="Nunito"/>
                <a:cs typeface="Calibri"/>
              </a:rPr>
              <a:t>Sustainable mobility trust for public transport</a:t>
            </a:r>
            <a:endParaRPr lang="es-ES" sz="1350" b="1" dirty="0">
              <a:solidFill>
                <a:prstClr val="black"/>
              </a:solidFill>
              <a:latin typeface="Calibri"/>
              <a:cs typeface="Calibri"/>
              <a:sym typeface="Nunito"/>
            </a:endParaRPr>
          </a:p>
        </p:txBody>
      </p:sp>
      <p:pic>
        <p:nvPicPr>
          <p:cNvPr id="5" name="Imagen 4"/>
          <p:cNvPicPr>
            <a:picLocks noChangeAspect="1"/>
          </p:cNvPicPr>
          <p:nvPr/>
        </p:nvPicPr>
        <p:blipFill rotWithShape="1">
          <a:blip r:embed="rId4"/>
          <a:srcRect l="7860" t="6163" r="11574" b="6969"/>
          <a:stretch/>
        </p:blipFill>
        <p:spPr>
          <a:xfrm>
            <a:off x="5863102" y="1595052"/>
            <a:ext cx="1550312" cy="1512498"/>
          </a:xfrm>
          <a:prstGeom prst="rect">
            <a:avLst/>
          </a:prstGeom>
        </p:spPr>
      </p:pic>
      <p:pic>
        <p:nvPicPr>
          <p:cNvPr id="9" name="Imagen 8"/>
          <p:cNvPicPr>
            <a:picLocks noChangeAspect="1"/>
          </p:cNvPicPr>
          <p:nvPr/>
        </p:nvPicPr>
        <p:blipFill>
          <a:blip r:embed="rId5"/>
          <a:stretch>
            <a:fillRect/>
          </a:stretch>
        </p:blipFill>
        <p:spPr>
          <a:xfrm>
            <a:off x="7433587" y="1595014"/>
            <a:ext cx="1466540" cy="1695686"/>
          </a:xfrm>
          <a:prstGeom prst="rect">
            <a:avLst/>
          </a:prstGeom>
        </p:spPr>
      </p:pic>
      <p:pic>
        <p:nvPicPr>
          <p:cNvPr id="15" name="Imagen 14"/>
          <p:cNvPicPr>
            <a:picLocks noChangeAspect="1"/>
          </p:cNvPicPr>
          <p:nvPr/>
        </p:nvPicPr>
        <p:blipFill>
          <a:blip r:embed="rId6"/>
          <a:stretch>
            <a:fillRect/>
          </a:stretch>
        </p:blipFill>
        <p:spPr>
          <a:xfrm>
            <a:off x="7175498" y="3370114"/>
            <a:ext cx="989945" cy="1050554"/>
          </a:xfrm>
          <a:prstGeom prst="rect">
            <a:avLst/>
          </a:prstGeom>
        </p:spPr>
      </p:pic>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30959">
            <a:off x="8055111" y="3546671"/>
            <a:ext cx="705681" cy="1000688"/>
          </a:xfrm>
          <a:prstGeom prst="rect">
            <a:avLst/>
          </a:prstGeom>
        </p:spPr>
      </p:pic>
      <p:sp>
        <p:nvSpPr>
          <p:cNvPr id="17" name="CuadroTexto 16"/>
          <p:cNvSpPr txBox="1"/>
          <p:nvPr/>
        </p:nvSpPr>
        <p:spPr>
          <a:xfrm>
            <a:off x="6310516" y="1246777"/>
            <a:ext cx="665630" cy="300082"/>
          </a:xfrm>
          <a:prstGeom prst="rect">
            <a:avLst/>
          </a:prstGeom>
          <a:noFill/>
        </p:spPr>
        <p:txBody>
          <a:bodyPr wrap="square" rtlCol="0">
            <a:spAutoFit/>
          </a:bodyPr>
          <a:lstStyle/>
          <a:p>
            <a:pPr defTabSz="342900"/>
            <a:r>
              <a:rPr lang="es-ES" sz="1350">
                <a:solidFill>
                  <a:prstClr val="black"/>
                </a:solidFill>
                <a:latin typeface="Calibri"/>
              </a:rPr>
              <a:t>UTE</a:t>
            </a:r>
            <a:endParaRPr lang="es-UY" sz="1350">
              <a:solidFill>
                <a:prstClr val="black"/>
              </a:solidFill>
              <a:latin typeface="Calibri"/>
            </a:endParaRPr>
          </a:p>
        </p:txBody>
      </p:sp>
      <p:sp>
        <p:nvSpPr>
          <p:cNvPr id="18" name="CuadroTexto 17"/>
          <p:cNvSpPr txBox="1"/>
          <p:nvPr/>
        </p:nvSpPr>
        <p:spPr>
          <a:xfrm>
            <a:off x="7588046" y="1241026"/>
            <a:ext cx="1154360" cy="300082"/>
          </a:xfrm>
          <a:prstGeom prst="rect">
            <a:avLst/>
          </a:prstGeom>
          <a:noFill/>
        </p:spPr>
        <p:txBody>
          <a:bodyPr wrap="square" rtlCol="0">
            <a:spAutoFit/>
          </a:bodyPr>
          <a:lstStyle/>
          <a:p>
            <a:pPr defTabSz="342900"/>
            <a:r>
              <a:rPr lang="es-ES" sz="1350">
                <a:solidFill>
                  <a:prstClr val="black"/>
                </a:solidFill>
                <a:latin typeface="Calibri"/>
              </a:rPr>
              <a:t>EVE-MOVE</a:t>
            </a:r>
            <a:endParaRPr lang="es-UY" sz="1350">
              <a:solidFill>
                <a:prstClr val="black"/>
              </a:solidFill>
              <a:latin typeface="Calibri"/>
            </a:endParaRPr>
          </a:p>
        </p:txBody>
      </p:sp>
      <p:sp>
        <p:nvSpPr>
          <p:cNvPr id="4" name="TextBox 3">
            <a:extLst>
              <a:ext uri="{FF2B5EF4-FFF2-40B4-BE49-F238E27FC236}">
                <a16:creationId xmlns:a16="http://schemas.microsoft.com/office/drawing/2014/main" id="{309150FC-738E-8BFF-4667-14C405778A82}"/>
              </a:ext>
            </a:extLst>
          </p:cNvPr>
          <p:cNvSpPr txBox="1"/>
          <p:nvPr/>
        </p:nvSpPr>
        <p:spPr>
          <a:xfrm>
            <a:off x="5813314" y="3087117"/>
            <a:ext cx="1974614" cy="253916"/>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a:cs typeface="Calibri"/>
              </a:rPr>
              <a:t>Source: </a:t>
            </a:r>
            <a:r>
              <a:rPr lang="en-US" sz="600" i="1" dirty="0" err="1">
                <a:solidFill>
                  <a:prstClr val="black"/>
                </a:solidFill>
                <a:latin typeface="Calibri"/>
                <a:cs typeface="Calibri"/>
              </a:rPr>
              <a:t>Movilidad</a:t>
            </a:r>
            <a:r>
              <a:rPr lang="en-US" sz="600" i="1" dirty="0">
                <a:solidFill>
                  <a:prstClr val="black"/>
                </a:solidFill>
                <a:latin typeface="Calibri"/>
                <a:cs typeface="Calibri"/>
              </a:rPr>
              <a:t> Electrica (2024)</a:t>
            </a:r>
          </a:p>
          <a:p>
            <a:pPr defTabSz="342900"/>
            <a:endParaRPr lang="en-US" sz="600" i="1" dirty="0">
              <a:solidFill>
                <a:prstClr val="black"/>
              </a:solidFill>
              <a:latin typeface="Calibri"/>
              <a:ea typeface="Calibri"/>
              <a:cs typeface="Calibri"/>
            </a:endParaRPr>
          </a:p>
        </p:txBody>
      </p:sp>
    </p:spTree>
    <p:extLst>
      <p:ext uri="{BB962C8B-B14F-4D97-AF65-F5344CB8AC3E}">
        <p14:creationId xmlns:p14="http://schemas.microsoft.com/office/powerpoint/2010/main" val="197480212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AB942C-48EB-9C7A-C71E-BC6074194AB0}"/>
              </a:ext>
            </a:extLst>
          </p:cNvPr>
          <p:cNvPicPr>
            <a:picLocks noChangeAspect="1"/>
          </p:cNvPicPr>
          <p:nvPr/>
        </p:nvPicPr>
        <p:blipFill>
          <a:blip r:embed="rId3"/>
          <a:stretch>
            <a:fillRect/>
          </a:stretch>
        </p:blipFill>
        <p:spPr>
          <a:xfrm rot="21089196">
            <a:off x="305276" y="1352258"/>
            <a:ext cx="1855772" cy="2156747"/>
          </a:xfrm>
          <a:prstGeom prst="rect">
            <a:avLst/>
          </a:prstGeom>
          <a:ln>
            <a:noFill/>
          </a:ln>
          <a:effectLst>
            <a:outerShdw blurRad="292100" dist="139700" dir="2700000" algn="tl" rotWithShape="0">
              <a:srgbClr val="333333">
                <a:alpha val="65000"/>
              </a:srgbClr>
            </a:outerShdw>
          </a:effectLst>
        </p:spPr>
      </p:pic>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RENEWABLE ENERGY CERTIFICATION</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9" name="TextBox 8">
            <a:extLst>
              <a:ext uri="{FF2B5EF4-FFF2-40B4-BE49-F238E27FC236}">
                <a16:creationId xmlns:a16="http://schemas.microsoft.com/office/drawing/2014/main" id="{5CFD17DA-2329-CDCF-875A-32F7063441EF}"/>
              </a:ext>
            </a:extLst>
          </p:cNvPr>
          <p:cNvSpPr txBox="1"/>
          <p:nvPr/>
        </p:nvSpPr>
        <p:spPr>
          <a:xfrm>
            <a:off x="2448709" y="1553444"/>
            <a:ext cx="6462901" cy="1962076"/>
          </a:xfrm>
          <a:prstGeom prst="rect">
            <a:avLst/>
          </a:prstGeom>
          <a:noFill/>
        </p:spPr>
        <p:txBody>
          <a:bodyPr wrap="square" rtlCol="0">
            <a:spAutoFit/>
          </a:bodyPr>
          <a:lstStyle/>
          <a:p>
            <a:pPr algn="just" defTabSz="342900"/>
            <a:r>
              <a:rPr lang="en-US" sz="1350">
                <a:solidFill>
                  <a:prstClr val="black"/>
                </a:solidFill>
                <a:latin typeface="Calibri"/>
              </a:rPr>
              <a:t>Renewable energy certificates are an accreditation mechanism, in electronic format, that ensure that a given number of megawatt-hours of electricity produced in a given period have been generated from renewable sources.</a:t>
            </a:r>
          </a:p>
          <a:p>
            <a:pPr algn="just" defTabSz="342900"/>
            <a:endParaRPr lang="en-US" sz="1350">
              <a:solidFill>
                <a:prstClr val="black"/>
              </a:solidFill>
              <a:latin typeface="Calibri"/>
            </a:endParaRPr>
          </a:p>
          <a:p>
            <a:pPr algn="just" defTabSz="342900"/>
            <a:r>
              <a:rPr lang="en-US" sz="1350">
                <a:solidFill>
                  <a:prstClr val="black"/>
                </a:solidFill>
                <a:latin typeface="Calibri"/>
              </a:rPr>
              <a:t>The allocation of certificates per source is calculated from cross-referencing generation, import, and export data with the customer's consumption data.</a:t>
            </a:r>
          </a:p>
          <a:p>
            <a:pPr algn="just" defTabSz="342900"/>
            <a:endParaRPr lang="en-US" sz="1350">
              <a:solidFill>
                <a:prstClr val="black"/>
              </a:solidFill>
              <a:latin typeface="Calibri"/>
            </a:endParaRPr>
          </a:p>
          <a:p>
            <a:pPr algn="just" defTabSz="342900"/>
            <a:r>
              <a:rPr lang="en-US" sz="1350">
                <a:solidFill>
                  <a:prstClr val="black"/>
                </a:solidFill>
                <a:latin typeface="Calibri"/>
              </a:rPr>
              <a:t>UTE, as well as other marketers, provide consumption data for the allocation to final consumers.</a:t>
            </a:r>
          </a:p>
        </p:txBody>
      </p:sp>
      <p:sp>
        <p:nvSpPr>
          <p:cNvPr id="10" name="TextBox 9">
            <a:extLst>
              <a:ext uri="{FF2B5EF4-FFF2-40B4-BE49-F238E27FC236}">
                <a16:creationId xmlns:a16="http://schemas.microsoft.com/office/drawing/2014/main" id="{72AF6F2A-90AC-4F18-459C-653FCDF51001}"/>
              </a:ext>
            </a:extLst>
          </p:cNvPr>
          <p:cNvSpPr txBox="1"/>
          <p:nvPr/>
        </p:nvSpPr>
        <p:spPr>
          <a:xfrm>
            <a:off x="155857" y="1065443"/>
            <a:ext cx="2425344" cy="300082"/>
          </a:xfrm>
          <a:prstGeom prst="rect">
            <a:avLst/>
          </a:prstGeom>
          <a:noFill/>
        </p:spPr>
        <p:txBody>
          <a:bodyPr wrap="none" rtlCol="0">
            <a:spAutoFit/>
          </a:bodyPr>
          <a:lstStyle/>
          <a:p>
            <a:pPr defTabSz="342900"/>
            <a:r>
              <a:rPr lang="es-MX" sz="1350" b="1" err="1">
                <a:solidFill>
                  <a:prstClr val="black"/>
                </a:solidFill>
                <a:latin typeface="Calibri"/>
              </a:rPr>
              <a:t>Renewable</a:t>
            </a:r>
            <a:r>
              <a:rPr lang="es-MX" sz="1350" b="1">
                <a:solidFill>
                  <a:prstClr val="black"/>
                </a:solidFill>
                <a:latin typeface="Calibri"/>
              </a:rPr>
              <a:t> Energy </a:t>
            </a:r>
            <a:r>
              <a:rPr lang="es-MX" sz="1350" b="1" err="1">
                <a:solidFill>
                  <a:prstClr val="black"/>
                </a:solidFill>
                <a:latin typeface="Calibri"/>
              </a:rPr>
              <a:t>Certification</a:t>
            </a:r>
            <a:endParaRPr lang="es-MX" sz="1350" b="1">
              <a:solidFill>
                <a:prstClr val="black"/>
              </a:solidFill>
              <a:latin typeface="Calibri"/>
            </a:endParaRPr>
          </a:p>
        </p:txBody>
      </p:sp>
      <p:pic>
        <p:nvPicPr>
          <p:cNvPr id="3" name="Picture 2">
            <a:extLst>
              <a:ext uri="{FF2B5EF4-FFF2-40B4-BE49-F238E27FC236}">
                <a16:creationId xmlns:a16="http://schemas.microsoft.com/office/drawing/2014/main" id="{424D4B86-E058-6D2F-8622-80C2BDFDDE4F}"/>
              </a:ext>
            </a:extLst>
          </p:cNvPr>
          <p:cNvPicPr>
            <a:picLocks noChangeAspect="1"/>
          </p:cNvPicPr>
          <p:nvPr/>
        </p:nvPicPr>
        <p:blipFill>
          <a:blip r:embed="rId4"/>
          <a:stretch>
            <a:fillRect/>
          </a:stretch>
        </p:blipFill>
        <p:spPr>
          <a:xfrm>
            <a:off x="6768485" y="3634487"/>
            <a:ext cx="2143125" cy="650081"/>
          </a:xfrm>
          <a:prstGeom prst="rect">
            <a:avLst/>
          </a:prstGeom>
        </p:spPr>
      </p:pic>
      <p:sp>
        <p:nvSpPr>
          <p:cNvPr id="7" name="TextBox 6">
            <a:extLst>
              <a:ext uri="{FF2B5EF4-FFF2-40B4-BE49-F238E27FC236}">
                <a16:creationId xmlns:a16="http://schemas.microsoft.com/office/drawing/2014/main" id="{2CE78D30-6E39-11E9-DA85-6FAA22ED98DB}"/>
              </a:ext>
            </a:extLst>
          </p:cNvPr>
          <p:cNvSpPr txBox="1"/>
          <p:nvPr/>
        </p:nvSpPr>
        <p:spPr>
          <a:xfrm>
            <a:off x="232391" y="3634487"/>
            <a:ext cx="6386367" cy="715581"/>
          </a:xfrm>
          <a:prstGeom prst="rect">
            <a:avLst/>
          </a:prstGeom>
          <a:noFill/>
        </p:spPr>
        <p:txBody>
          <a:bodyPr wrap="square">
            <a:spAutoFit/>
          </a:bodyPr>
          <a:lstStyle/>
          <a:p>
            <a:pPr algn="just" defTabSz="342900"/>
            <a:r>
              <a:rPr lang="en-US" sz="1350">
                <a:solidFill>
                  <a:prstClr val="black"/>
                </a:solidFill>
                <a:latin typeface="Calibri"/>
              </a:rPr>
              <a:t>Renewable energy certificates are registered on Energy Web's blockchain, called the Energy Web Chain. This open-source public blockchain is derived from the Ethereum blockchain technology.</a:t>
            </a:r>
          </a:p>
        </p:txBody>
      </p:sp>
      <p:sp>
        <p:nvSpPr>
          <p:cNvPr id="4" name="TextBox 3">
            <a:extLst>
              <a:ext uri="{FF2B5EF4-FFF2-40B4-BE49-F238E27FC236}">
                <a16:creationId xmlns:a16="http://schemas.microsoft.com/office/drawing/2014/main" id="{05CD025C-4053-F92E-5F6D-47AD813B80D7}"/>
              </a:ext>
            </a:extLst>
          </p:cNvPr>
          <p:cNvSpPr txBox="1"/>
          <p:nvPr/>
        </p:nvSpPr>
        <p:spPr>
          <a:xfrm>
            <a:off x="232391" y="4382133"/>
            <a:ext cx="3698421" cy="253916"/>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a:rPr>
              <a:t>Source: MIEM (2024)</a:t>
            </a:r>
            <a:endParaRPr lang="es-ES" sz="600" i="1" dirty="0">
              <a:solidFill>
                <a:prstClr val="black"/>
              </a:solidFill>
              <a:latin typeface="Calibri"/>
            </a:endParaRPr>
          </a:p>
          <a:p>
            <a:pPr defTabSz="342900"/>
            <a:endParaRPr lang="en-US" sz="600" i="1" dirty="0">
              <a:solidFill>
                <a:prstClr val="black"/>
              </a:solidFill>
              <a:latin typeface="Calibri"/>
            </a:endParaRPr>
          </a:p>
        </p:txBody>
      </p:sp>
    </p:spTree>
    <p:extLst>
      <p:ext uri="{BB962C8B-B14F-4D97-AF65-F5344CB8AC3E}">
        <p14:creationId xmlns:p14="http://schemas.microsoft.com/office/powerpoint/2010/main" val="2909425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err="1"/>
              <a:t>Climate</a:t>
            </a:r>
            <a:r>
              <a:rPr lang="es-UY" dirty="0"/>
              <a:t> </a:t>
            </a:r>
            <a:r>
              <a:rPr lang="es-UY" dirty="0" err="1"/>
              <a:t>Change</a:t>
            </a:r>
            <a:r>
              <a:rPr lang="es-UY" dirty="0"/>
              <a:t> </a:t>
            </a:r>
            <a:r>
              <a:rPr lang="es-UY" dirty="0" err="1"/>
              <a:t>Indicator</a:t>
            </a:r>
            <a:r>
              <a:rPr lang="es-UY" dirty="0"/>
              <a:t> </a:t>
            </a:r>
            <a:r>
              <a:rPr lang="es-UY" dirty="0" err="1"/>
              <a:t>Index-Linked</a:t>
            </a:r>
            <a:r>
              <a:rPr lang="es-UY" dirty="0"/>
              <a:t> Bond</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pic>
        <p:nvPicPr>
          <p:cNvPr id="8" name="Picture 7">
            <a:extLst>
              <a:ext uri="{FF2B5EF4-FFF2-40B4-BE49-F238E27FC236}">
                <a16:creationId xmlns:a16="http://schemas.microsoft.com/office/drawing/2014/main" id="{D01C47B3-8C10-5469-8B7D-0C2860D3C5B2}"/>
              </a:ext>
            </a:extLst>
          </p:cNvPr>
          <p:cNvPicPr>
            <a:picLocks noChangeAspect="1"/>
          </p:cNvPicPr>
          <p:nvPr/>
        </p:nvPicPr>
        <p:blipFill>
          <a:blip r:embed="rId3"/>
          <a:stretch>
            <a:fillRect/>
          </a:stretch>
        </p:blipFill>
        <p:spPr>
          <a:xfrm>
            <a:off x="4081072" y="1163130"/>
            <a:ext cx="4954373" cy="3193957"/>
          </a:xfrm>
          <a:prstGeom prst="rect">
            <a:avLst/>
          </a:prstGeom>
        </p:spPr>
      </p:pic>
      <p:sp>
        <p:nvSpPr>
          <p:cNvPr id="5" name="TextBox 4">
            <a:extLst>
              <a:ext uri="{FF2B5EF4-FFF2-40B4-BE49-F238E27FC236}">
                <a16:creationId xmlns:a16="http://schemas.microsoft.com/office/drawing/2014/main" id="{C935D404-8500-B7E8-BBFF-3C5AF5523E47}"/>
              </a:ext>
            </a:extLst>
          </p:cNvPr>
          <p:cNvSpPr txBox="1"/>
          <p:nvPr/>
        </p:nvSpPr>
        <p:spPr>
          <a:xfrm>
            <a:off x="137191" y="1161344"/>
            <a:ext cx="3854471" cy="2793072"/>
          </a:xfrm>
          <a:prstGeom prst="rect">
            <a:avLst/>
          </a:prstGeom>
          <a:noFill/>
        </p:spPr>
        <p:txBody>
          <a:bodyPr wrap="square">
            <a:spAutoFit/>
          </a:bodyPr>
          <a:lstStyle/>
          <a:p>
            <a:pPr algn="just" defTabSz="342900"/>
            <a:r>
              <a:rPr lang="en-US" sz="1350" dirty="0">
                <a:solidFill>
                  <a:prstClr val="black"/>
                </a:solidFill>
                <a:latin typeface="Calibri"/>
              </a:rPr>
              <a:t>The </a:t>
            </a:r>
            <a:r>
              <a:rPr lang="en-US" sz="1350" b="1" dirty="0">
                <a:solidFill>
                  <a:prstClr val="black"/>
                </a:solidFill>
                <a:latin typeface="Calibri"/>
              </a:rPr>
              <a:t>Climate Change Indicator Index-Linked Bond</a:t>
            </a:r>
            <a:r>
              <a:rPr lang="en-US" sz="1350" dirty="0">
                <a:solidFill>
                  <a:prstClr val="black"/>
                </a:solidFill>
                <a:latin typeface="Calibri"/>
              </a:rPr>
              <a:t> framework aligns Uruguay's sovereign financing strategy with its climate and nature conservation objectives, based on the commitments made in the Paris Agreement. </a:t>
            </a: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It outlines Uruguay's sustainable strategic priorities and sets targets for Key Performance Indicators, linked to the evolution  of GHG emissions intensity and the area of native forests. </a:t>
            </a: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The performance targets are based on the quantitative targets set by Uruguay in its NDC. </a:t>
            </a:r>
          </a:p>
        </p:txBody>
      </p:sp>
    </p:spTree>
    <p:extLst>
      <p:ext uri="{BB962C8B-B14F-4D97-AF65-F5344CB8AC3E}">
        <p14:creationId xmlns:p14="http://schemas.microsoft.com/office/powerpoint/2010/main" val="213610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62103"/>
            <a:ext cx="7186122" cy="383474"/>
          </a:xfrm>
        </p:spPr>
        <p:txBody>
          <a:bodyPr/>
          <a:lstStyle/>
          <a:p>
            <a:pPr algn="ctr"/>
            <a:r>
              <a:rPr lang="es-UY" dirty="0"/>
              <a:t>RESULTS </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3" name="TextBox 2">
            <a:extLst>
              <a:ext uri="{FF2B5EF4-FFF2-40B4-BE49-F238E27FC236}">
                <a16:creationId xmlns:a16="http://schemas.microsoft.com/office/drawing/2014/main" id="{ED19CB37-8365-D58D-7DBE-1A4CDA6F29A0}"/>
              </a:ext>
            </a:extLst>
          </p:cNvPr>
          <p:cNvSpPr txBox="1"/>
          <p:nvPr/>
        </p:nvSpPr>
        <p:spPr>
          <a:xfrm>
            <a:off x="3924714" y="1113920"/>
            <a:ext cx="5001623" cy="2585323"/>
          </a:xfrm>
          <a:prstGeom prst="rect">
            <a:avLst/>
          </a:prstGeom>
          <a:noFill/>
        </p:spPr>
        <p:txBody>
          <a:bodyPr wrap="square" rtlCol="0">
            <a:spAutoFit/>
          </a:bodyPr>
          <a:lstStyle/>
          <a:p>
            <a:pPr algn="just" defTabSz="342900"/>
            <a:r>
              <a:rPr lang="en-US" sz="1350" dirty="0">
                <a:solidFill>
                  <a:prstClr val="black"/>
                </a:solidFill>
                <a:latin typeface="Calibri"/>
              </a:rPr>
              <a:t>The </a:t>
            </a:r>
            <a:r>
              <a:rPr lang="en-US" sz="1350" b="1" dirty="0">
                <a:solidFill>
                  <a:prstClr val="black"/>
                </a:solidFill>
                <a:latin typeface="Calibri"/>
              </a:rPr>
              <a:t>positive impacts of the transformation </a:t>
            </a:r>
            <a:r>
              <a:rPr lang="en-US" sz="1350" dirty="0">
                <a:solidFill>
                  <a:prstClr val="black"/>
                </a:solidFill>
                <a:latin typeface="Calibri"/>
              </a:rPr>
              <a:t>of the electricity sector are observable in every dimension:</a:t>
            </a:r>
          </a:p>
          <a:p>
            <a:pPr algn="just" defTabSz="342900"/>
            <a:endParaRPr lang="en-US" sz="1350" dirty="0">
              <a:solidFill>
                <a:prstClr val="black"/>
              </a:solidFill>
              <a:latin typeface="Calibri"/>
            </a:endParaRPr>
          </a:p>
          <a:p>
            <a:pPr marL="214313" indent="-214313" algn="just" defTabSz="342900">
              <a:buFont typeface="Arial" panose="020B0604020202020204" pitchFamily="34" charset="0"/>
              <a:buChar char="•"/>
            </a:pPr>
            <a:r>
              <a:rPr lang="en-US" sz="1350" dirty="0">
                <a:solidFill>
                  <a:prstClr val="black"/>
                </a:solidFill>
                <a:latin typeface="Calibri"/>
              </a:rPr>
              <a:t>In just 10 years, Uruguay practically </a:t>
            </a:r>
            <a:r>
              <a:rPr lang="en-US" sz="1350" b="1" dirty="0">
                <a:solidFill>
                  <a:prstClr val="black"/>
                </a:solidFill>
                <a:latin typeface="Calibri"/>
              </a:rPr>
              <a:t>doubled its generation capacity </a:t>
            </a:r>
            <a:r>
              <a:rPr lang="en-US" sz="1350" dirty="0">
                <a:solidFill>
                  <a:prstClr val="black"/>
                </a:solidFill>
                <a:latin typeface="Calibri"/>
              </a:rPr>
              <a:t>by installing </a:t>
            </a:r>
            <a:r>
              <a:rPr lang="en-US" sz="1350" b="1" dirty="0">
                <a:solidFill>
                  <a:prstClr val="black"/>
                </a:solidFill>
                <a:latin typeface="Calibri"/>
              </a:rPr>
              <a:t>renewable technologies</a:t>
            </a:r>
            <a:r>
              <a:rPr lang="en-US" sz="1350" dirty="0">
                <a:solidFill>
                  <a:prstClr val="black"/>
                </a:solidFill>
                <a:latin typeface="Calibri"/>
              </a:rPr>
              <a:t>. </a:t>
            </a:r>
          </a:p>
          <a:p>
            <a:pPr marL="214313" indent="-214313" algn="just" defTabSz="342900">
              <a:buFont typeface="Arial" panose="020B0604020202020204" pitchFamily="34" charset="0"/>
              <a:buChar char="•"/>
            </a:pPr>
            <a:endParaRPr lang="en-US" sz="1350" dirty="0">
              <a:solidFill>
                <a:prstClr val="black"/>
              </a:solidFill>
              <a:latin typeface="Calibri"/>
            </a:endParaRPr>
          </a:p>
          <a:p>
            <a:pPr marL="214313" indent="-214313" algn="just" defTabSz="342900">
              <a:buFont typeface="Arial" panose="020B0604020202020204" pitchFamily="34" charset="0"/>
              <a:buChar char="•"/>
            </a:pPr>
            <a:r>
              <a:rPr lang="en-US" sz="1350" dirty="0">
                <a:solidFill>
                  <a:prstClr val="black"/>
                </a:solidFill>
                <a:latin typeface="Calibri"/>
              </a:rPr>
              <a:t>As a result of the incorporation of these assets, it is possible to ensure a </a:t>
            </a:r>
            <a:r>
              <a:rPr lang="en-US" sz="1350" b="1" dirty="0">
                <a:solidFill>
                  <a:prstClr val="black"/>
                </a:solidFill>
                <a:latin typeface="Calibri"/>
              </a:rPr>
              <a:t>participation of more than 90% of indigenous renewable sources in the electricity matrix</a:t>
            </a:r>
            <a:r>
              <a:rPr lang="en-US" sz="1350" dirty="0">
                <a:solidFill>
                  <a:prstClr val="black"/>
                </a:solidFill>
                <a:latin typeface="Calibri"/>
              </a:rPr>
              <a:t> (97% in a year of average hydropower).</a:t>
            </a:r>
          </a:p>
          <a:p>
            <a:pPr algn="just" defTabSz="342900"/>
            <a:endParaRPr lang="en-US" sz="1350" dirty="0">
              <a:solidFill>
                <a:prstClr val="black"/>
              </a:solidFill>
              <a:latin typeface="Calibri"/>
            </a:endParaRPr>
          </a:p>
          <a:p>
            <a:pPr algn="just" defTabSz="342900"/>
            <a:endParaRPr lang="en-US" sz="1350" dirty="0">
              <a:solidFill>
                <a:prstClr val="black"/>
              </a:solidFill>
              <a:latin typeface="Calibri"/>
            </a:endParaRPr>
          </a:p>
        </p:txBody>
      </p:sp>
      <p:sp>
        <p:nvSpPr>
          <p:cNvPr id="4" name="TextBox 3">
            <a:extLst>
              <a:ext uri="{FF2B5EF4-FFF2-40B4-BE49-F238E27FC236}">
                <a16:creationId xmlns:a16="http://schemas.microsoft.com/office/drawing/2014/main" id="{50060448-D334-8111-A972-DFA12FE816EE}"/>
              </a:ext>
            </a:extLst>
          </p:cNvPr>
          <p:cNvSpPr txBox="1"/>
          <p:nvPr/>
        </p:nvSpPr>
        <p:spPr>
          <a:xfrm>
            <a:off x="111683" y="3952669"/>
            <a:ext cx="6503919" cy="600164"/>
          </a:xfrm>
          <a:prstGeom prst="rect">
            <a:avLst/>
          </a:prstGeom>
          <a:noFill/>
        </p:spPr>
        <p:txBody>
          <a:bodyPr wrap="square" rtlCol="0">
            <a:spAutoFit/>
          </a:bodyPr>
          <a:lstStyle/>
          <a:p>
            <a:pPr algn="ctr" defTabSz="342900"/>
            <a:r>
              <a:rPr lang="en-US" sz="1650" b="1" dirty="0">
                <a:solidFill>
                  <a:prstClr val="black"/>
                </a:solidFill>
                <a:latin typeface="Calibri"/>
              </a:rPr>
              <a:t>Uruguay's electricity matrix reached 92% renewables even in the year with the lowest hydro contribution on record. </a:t>
            </a:r>
          </a:p>
        </p:txBody>
      </p:sp>
      <p:pic>
        <p:nvPicPr>
          <p:cNvPr id="22" name="Picture 21">
            <a:extLst>
              <a:ext uri="{FF2B5EF4-FFF2-40B4-BE49-F238E27FC236}">
                <a16:creationId xmlns:a16="http://schemas.microsoft.com/office/drawing/2014/main" id="{716584D1-25AA-3F60-204F-EA9F6C712493}"/>
              </a:ext>
            </a:extLst>
          </p:cNvPr>
          <p:cNvPicPr>
            <a:picLocks noChangeAspect="1"/>
          </p:cNvPicPr>
          <p:nvPr/>
        </p:nvPicPr>
        <p:blipFill>
          <a:blip r:embed="rId4"/>
          <a:stretch>
            <a:fillRect/>
          </a:stretch>
        </p:blipFill>
        <p:spPr>
          <a:xfrm>
            <a:off x="6680583" y="3264662"/>
            <a:ext cx="2245754" cy="1148654"/>
          </a:xfrm>
          <a:prstGeom prst="rect">
            <a:avLst/>
          </a:prstGeom>
        </p:spPr>
      </p:pic>
      <p:pic>
        <p:nvPicPr>
          <p:cNvPr id="24" name="Picture 23">
            <a:extLst>
              <a:ext uri="{FF2B5EF4-FFF2-40B4-BE49-F238E27FC236}">
                <a16:creationId xmlns:a16="http://schemas.microsoft.com/office/drawing/2014/main" id="{A45A8BBF-8C05-F853-329B-E2E92CB8850C}"/>
              </a:ext>
            </a:extLst>
          </p:cNvPr>
          <p:cNvPicPr>
            <a:picLocks noChangeAspect="1"/>
          </p:cNvPicPr>
          <p:nvPr/>
        </p:nvPicPr>
        <p:blipFill>
          <a:blip r:embed="rId5"/>
          <a:stretch>
            <a:fillRect/>
          </a:stretch>
        </p:blipFill>
        <p:spPr>
          <a:xfrm>
            <a:off x="96711" y="1091810"/>
            <a:ext cx="3743230" cy="2446459"/>
          </a:xfrm>
          <a:prstGeom prst="rect">
            <a:avLst/>
          </a:prstGeom>
        </p:spPr>
      </p:pic>
      <p:sp>
        <p:nvSpPr>
          <p:cNvPr id="5" name="TextBox 4">
            <a:extLst>
              <a:ext uri="{FF2B5EF4-FFF2-40B4-BE49-F238E27FC236}">
                <a16:creationId xmlns:a16="http://schemas.microsoft.com/office/drawing/2014/main" id="{2628C916-4F07-3B80-4DDE-466BFE4DC22C}"/>
              </a:ext>
            </a:extLst>
          </p:cNvPr>
          <p:cNvSpPr txBox="1"/>
          <p:nvPr/>
        </p:nvSpPr>
        <p:spPr>
          <a:xfrm>
            <a:off x="96712" y="3543763"/>
            <a:ext cx="2679146" cy="161583"/>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Light"/>
                <a:cs typeface="Calibri Light"/>
              </a:rPr>
              <a:t>Source: BEN: National Energy Balance (2024)</a:t>
            </a:r>
          </a:p>
        </p:txBody>
      </p:sp>
      <p:sp>
        <p:nvSpPr>
          <p:cNvPr id="6" name="TextBox 5">
            <a:extLst>
              <a:ext uri="{FF2B5EF4-FFF2-40B4-BE49-F238E27FC236}">
                <a16:creationId xmlns:a16="http://schemas.microsoft.com/office/drawing/2014/main" id="{6D4B0190-2B24-FAC8-E091-C8E5A00CBE57}"/>
              </a:ext>
            </a:extLst>
          </p:cNvPr>
          <p:cNvSpPr txBox="1"/>
          <p:nvPr/>
        </p:nvSpPr>
        <p:spPr>
          <a:xfrm>
            <a:off x="6561670" y="4365658"/>
            <a:ext cx="2679146" cy="161583"/>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a:rPr>
              <a:t>Source: BEN: National Energy Balance (2024)</a:t>
            </a:r>
            <a:endParaRPr lang="en-US" sz="600" i="1" dirty="0">
              <a:solidFill>
                <a:prstClr val="black"/>
              </a:solidFill>
              <a:latin typeface="Calibri"/>
              <a:cs typeface="Calibri"/>
            </a:endParaRPr>
          </a:p>
        </p:txBody>
      </p:sp>
    </p:spTree>
    <p:extLst>
      <p:ext uri="{BB962C8B-B14F-4D97-AF65-F5344CB8AC3E}">
        <p14:creationId xmlns:p14="http://schemas.microsoft.com/office/powerpoint/2010/main" val="1527730792"/>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87153-C43A-97B5-EB82-5BED5CD057E1}"/>
              </a:ext>
            </a:extLst>
          </p:cNvPr>
          <p:cNvPicPr>
            <a:picLocks noChangeAspect="1"/>
          </p:cNvPicPr>
          <p:nvPr/>
        </p:nvPicPr>
        <p:blipFill>
          <a:blip r:embed="rId4"/>
          <a:stretch>
            <a:fillRect/>
          </a:stretch>
        </p:blipFill>
        <p:spPr>
          <a:xfrm>
            <a:off x="6295816" y="2225664"/>
            <a:ext cx="2848184" cy="2136139"/>
          </a:xfrm>
          <a:prstGeom prst="rect">
            <a:avLst/>
          </a:prstGeom>
        </p:spPr>
      </p:pic>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RESULTS</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6" name="TextBox 5">
            <a:extLst>
              <a:ext uri="{FF2B5EF4-FFF2-40B4-BE49-F238E27FC236}">
                <a16:creationId xmlns:a16="http://schemas.microsoft.com/office/drawing/2014/main" id="{ED19CB37-8365-D58D-7DBE-1A4CDA6F29A0}"/>
              </a:ext>
            </a:extLst>
          </p:cNvPr>
          <p:cNvSpPr txBox="1"/>
          <p:nvPr/>
        </p:nvSpPr>
        <p:spPr>
          <a:xfrm>
            <a:off x="4429520" y="1277919"/>
            <a:ext cx="4452335" cy="1131079"/>
          </a:xfrm>
          <a:prstGeom prst="rect">
            <a:avLst/>
          </a:prstGeom>
          <a:noFill/>
        </p:spPr>
        <p:txBody>
          <a:bodyPr wrap="square" rtlCol="0">
            <a:spAutoFit/>
          </a:bodyPr>
          <a:lstStyle/>
          <a:p>
            <a:pPr defTabSz="342900"/>
            <a:r>
              <a:rPr lang="en-US" sz="1350" dirty="0">
                <a:solidFill>
                  <a:prstClr val="black"/>
                </a:solidFill>
                <a:latin typeface="Calibri"/>
              </a:rPr>
              <a:t>The Uruguayan electricity system has gone from being a centralized and inflexible hydrothermal system to a geographically distributed system throughout the country, adding wind, solar, and biomass waste generation to the historical power plants.</a:t>
            </a:r>
          </a:p>
        </p:txBody>
      </p:sp>
      <p:sp>
        <p:nvSpPr>
          <p:cNvPr id="9" name="TextBox 8">
            <a:extLst>
              <a:ext uri="{FF2B5EF4-FFF2-40B4-BE49-F238E27FC236}">
                <a16:creationId xmlns:a16="http://schemas.microsoft.com/office/drawing/2014/main" id="{50060448-D334-8111-A972-DFA12FE816EE}"/>
              </a:ext>
            </a:extLst>
          </p:cNvPr>
          <p:cNvSpPr txBox="1"/>
          <p:nvPr/>
        </p:nvSpPr>
        <p:spPr>
          <a:xfrm>
            <a:off x="111684" y="3293732"/>
            <a:ext cx="4245251" cy="1107996"/>
          </a:xfrm>
          <a:prstGeom prst="rect">
            <a:avLst/>
          </a:prstGeom>
          <a:noFill/>
        </p:spPr>
        <p:txBody>
          <a:bodyPr wrap="square" rtlCol="0">
            <a:spAutoFit/>
          </a:bodyPr>
          <a:lstStyle/>
          <a:p>
            <a:pPr algn="ctr" defTabSz="342900"/>
            <a:r>
              <a:rPr lang="en-US" sz="1650" b="1" dirty="0">
                <a:solidFill>
                  <a:prstClr val="black"/>
                </a:solidFill>
                <a:latin typeface="Calibri"/>
              </a:rPr>
              <a:t>The robustness of the National Interconnected System (SIN) has been increased through distributed generation and the reinforcement of transmission lines.</a:t>
            </a:r>
            <a:endParaRPr lang="es-MX" sz="1650" b="1" dirty="0">
              <a:solidFill>
                <a:prstClr val="black"/>
              </a:solidFill>
              <a:latin typeface="Calibri"/>
            </a:endParaRPr>
          </a:p>
        </p:txBody>
      </p:sp>
      <p:sp>
        <p:nvSpPr>
          <p:cNvPr id="7" name="TextBox 6">
            <a:extLst>
              <a:ext uri="{FF2B5EF4-FFF2-40B4-BE49-F238E27FC236}">
                <a16:creationId xmlns:a16="http://schemas.microsoft.com/office/drawing/2014/main" id="{36E1B71B-F692-02A7-B8E6-ECE5C583B79D}"/>
              </a:ext>
            </a:extLst>
          </p:cNvPr>
          <p:cNvSpPr txBox="1"/>
          <p:nvPr/>
        </p:nvSpPr>
        <p:spPr>
          <a:xfrm>
            <a:off x="4429520" y="2466469"/>
            <a:ext cx="2330379" cy="1546577"/>
          </a:xfrm>
          <a:prstGeom prst="rect">
            <a:avLst/>
          </a:prstGeom>
          <a:noFill/>
        </p:spPr>
        <p:txBody>
          <a:bodyPr wrap="square" rtlCol="0">
            <a:spAutoFit/>
          </a:bodyPr>
          <a:lstStyle/>
          <a:p>
            <a:pPr defTabSz="342900"/>
            <a:r>
              <a:rPr lang="en-US" sz="1350" dirty="0">
                <a:solidFill>
                  <a:prstClr val="black"/>
                </a:solidFill>
                <a:latin typeface="Calibri"/>
              </a:rPr>
              <a:t>In addition, the transmission system has been reinforced in order to make the system more robust, moving from a radial system to a system with redundancy (ring closure of 500-kV transmission lines).</a:t>
            </a:r>
            <a:endParaRPr lang="es-MX" sz="1350" dirty="0">
              <a:solidFill>
                <a:prstClr val="black"/>
              </a:solidFill>
              <a:latin typeface="Calibri"/>
            </a:endParaRPr>
          </a:p>
        </p:txBody>
      </p:sp>
      <p:pic>
        <p:nvPicPr>
          <p:cNvPr id="8" name="Imagen 7">
            <a:extLst>
              <a:ext uri="{FF2B5EF4-FFF2-40B4-BE49-F238E27FC236}">
                <a16:creationId xmlns:a16="http://schemas.microsoft.com/office/drawing/2014/main" id="{C9E361F9-FEB0-3926-DF98-8401370387AD}"/>
              </a:ext>
            </a:extLst>
          </p:cNvPr>
          <p:cNvPicPr>
            <a:picLocks noChangeAspect="1"/>
          </p:cNvPicPr>
          <p:nvPr/>
        </p:nvPicPr>
        <p:blipFill>
          <a:blip r:embed="rId5"/>
          <a:stretch>
            <a:fillRect/>
          </a:stretch>
        </p:blipFill>
        <p:spPr>
          <a:xfrm>
            <a:off x="89199" y="1358473"/>
            <a:ext cx="2330380" cy="1824893"/>
          </a:xfrm>
          <a:prstGeom prst="rect">
            <a:avLst/>
          </a:prstGeom>
        </p:spPr>
      </p:pic>
      <p:pic>
        <p:nvPicPr>
          <p:cNvPr id="12" name="Imagen 11">
            <a:extLst>
              <a:ext uri="{FF2B5EF4-FFF2-40B4-BE49-F238E27FC236}">
                <a16:creationId xmlns:a16="http://schemas.microsoft.com/office/drawing/2014/main" id="{9FD1C719-0F26-546A-1257-75951F2BE536}"/>
              </a:ext>
            </a:extLst>
          </p:cNvPr>
          <p:cNvPicPr>
            <a:picLocks noChangeAspect="1"/>
          </p:cNvPicPr>
          <p:nvPr/>
        </p:nvPicPr>
        <p:blipFill>
          <a:blip r:embed="rId6"/>
          <a:srcRect t="4298"/>
          <a:stretch/>
        </p:blipFill>
        <p:spPr>
          <a:xfrm>
            <a:off x="2231085" y="1359982"/>
            <a:ext cx="2205929" cy="1823384"/>
          </a:xfrm>
          <a:prstGeom prst="rect">
            <a:avLst/>
          </a:prstGeom>
        </p:spPr>
      </p:pic>
      <p:sp>
        <p:nvSpPr>
          <p:cNvPr id="4" name="TextBox 3">
            <a:extLst>
              <a:ext uri="{FF2B5EF4-FFF2-40B4-BE49-F238E27FC236}">
                <a16:creationId xmlns:a16="http://schemas.microsoft.com/office/drawing/2014/main" id="{F6A1EE28-C18B-1234-296D-2C693D8F2144}"/>
              </a:ext>
            </a:extLst>
          </p:cNvPr>
          <p:cNvSpPr txBox="1"/>
          <p:nvPr/>
        </p:nvSpPr>
        <p:spPr>
          <a:xfrm>
            <a:off x="109537" y="3183010"/>
            <a:ext cx="4152827" cy="253916"/>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a:rPr>
              <a:t>Source: National Energy Balance (BEN) (2024)</a:t>
            </a:r>
          </a:p>
          <a:p>
            <a:pPr defTabSz="342900"/>
            <a:endParaRPr lang="en-US" sz="600" i="1" dirty="0">
              <a:solidFill>
                <a:prstClr val="black"/>
              </a:solidFill>
              <a:latin typeface="Calibri"/>
            </a:endParaRPr>
          </a:p>
        </p:txBody>
      </p:sp>
      <p:sp>
        <p:nvSpPr>
          <p:cNvPr id="5" name="TextBox 4">
            <a:extLst>
              <a:ext uri="{FF2B5EF4-FFF2-40B4-BE49-F238E27FC236}">
                <a16:creationId xmlns:a16="http://schemas.microsoft.com/office/drawing/2014/main" id="{18F05422-4197-E4E2-CC7B-1474CAD61A28}"/>
              </a:ext>
            </a:extLst>
          </p:cNvPr>
          <p:cNvSpPr txBox="1"/>
          <p:nvPr/>
        </p:nvSpPr>
        <p:spPr>
          <a:xfrm>
            <a:off x="6655687" y="4301819"/>
            <a:ext cx="2114111" cy="253916"/>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a:rPr>
              <a:t>Source: National Administration of Power Plants and Electrical Transmissions (UTE) </a:t>
            </a:r>
            <a:endParaRPr lang="en-US" sz="600" i="1" dirty="0">
              <a:solidFill>
                <a:prstClr val="black"/>
              </a:solidFill>
              <a:latin typeface="Calibri"/>
              <a:cs typeface="Calibri"/>
            </a:endParaRPr>
          </a:p>
        </p:txBody>
      </p:sp>
    </p:spTree>
    <p:extLst>
      <p:ext uri="{BB962C8B-B14F-4D97-AF65-F5344CB8AC3E}">
        <p14:creationId xmlns:p14="http://schemas.microsoft.com/office/powerpoint/2010/main" val="279448772"/>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RESULTS</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4" name="TextBox 3">
            <a:extLst>
              <a:ext uri="{FF2B5EF4-FFF2-40B4-BE49-F238E27FC236}">
                <a16:creationId xmlns:a16="http://schemas.microsoft.com/office/drawing/2014/main" id="{FBF79B46-1A93-AE2C-37B5-05F26D0EA7C5}"/>
              </a:ext>
            </a:extLst>
          </p:cNvPr>
          <p:cNvSpPr txBox="1"/>
          <p:nvPr/>
        </p:nvSpPr>
        <p:spPr>
          <a:xfrm>
            <a:off x="253448" y="4049619"/>
            <a:ext cx="8612202" cy="300082"/>
          </a:xfrm>
          <a:prstGeom prst="rect">
            <a:avLst/>
          </a:prstGeom>
          <a:noFill/>
        </p:spPr>
        <p:txBody>
          <a:bodyPr wrap="square" rtlCol="0">
            <a:spAutoFit/>
          </a:bodyPr>
          <a:lstStyle/>
          <a:p>
            <a:pPr algn="ctr" defTabSz="342900"/>
            <a:r>
              <a:rPr lang="en-US" sz="1350" b="1">
                <a:solidFill>
                  <a:prstClr val="black"/>
                </a:solidFill>
                <a:latin typeface="Calibri"/>
              </a:rPr>
              <a:t>Uruguay changed its role from a net electricity importer to net electricity exporter.</a:t>
            </a:r>
            <a:endParaRPr lang="es-MX" sz="1350" b="1">
              <a:solidFill>
                <a:prstClr val="black"/>
              </a:solidFill>
              <a:latin typeface="Calibri"/>
            </a:endParaRPr>
          </a:p>
        </p:txBody>
      </p:sp>
      <p:sp>
        <p:nvSpPr>
          <p:cNvPr id="5" name="TextBox 4">
            <a:extLst>
              <a:ext uri="{FF2B5EF4-FFF2-40B4-BE49-F238E27FC236}">
                <a16:creationId xmlns:a16="http://schemas.microsoft.com/office/drawing/2014/main" id="{94CA4BDC-02B7-FF2E-9BAA-E0C463307B19}"/>
              </a:ext>
            </a:extLst>
          </p:cNvPr>
          <p:cNvSpPr txBox="1"/>
          <p:nvPr/>
        </p:nvSpPr>
        <p:spPr>
          <a:xfrm>
            <a:off x="212449" y="1545321"/>
            <a:ext cx="4778237" cy="1962076"/>
          </a:xfrm>
          <a:prstGeom prst="rect">
            <a:avLst/>
          </a:prstGeom>
          <a:noFill/>
        </p:spPr>
        <p:txBody>
          <a:bodyPr wrap="square" rtlCol="0">
            <a:spAutoFit/>
          </a:bodyPr>
          <a:lstStyle/>
          <a:p>
            <a:pPr algn="just" defTabSz="342900"/>
            <a:r>
              <a:rPr lang="en-US" sz="1350" dirty="0">
                <a:solidFill>
                  <a:prstClr val="black"/>
                </a:solidFill>
                <a:latin typeface="Calibri"/>
              </a:rPr>
              <a:t>Traditionally, Uruguay had the role of regional energy sink for part of the region, resorting to the systematic import of electricity in order to meet its domestic demand.</a:t>
            </a: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As a result of the transformation of the electricity generation sector and the regional interconnection infrastructure with Brazil (complementing the historic interconnection with Argentina), Uruguay has become a net exporter of electricity since 2013 in years of average rainfall.</a:t>
            </a:r>
            <a:endParaRPr lang="es-MX" sz="1350" dirty="0">
              <a:solidFill>
                <a:prstClr val="black"/>
              </a:solidFill>
              <a:latin typeface="Calibri"/>
            </a:endParaRPr>
          </a:p>
        </p:txBody>
      </p:sp>
      <p:graphicFrame>
        <p:nvGraphicFramePr>
          <p:cNvPr id="8" name="Gráfico 7">
            <a:extLst>
              <a:ext uri="{FF2B5EF4-FFF2-40B4-BE49-F238E27FC236}">
                <a16:creationId xmlns:a16="http://schemas.microsoft.com/office/drawing/2014/main" id="{66AAECB4-C58B-F1E5-9788-7BE44098D9A0}"/>
              </a:ext>
            </a:extLst>
          </p:cNvPr>
          <p:cNvGraphicFramePr>
            <a:graphicFrameLocks/>
          </p:cNvGraphicFramePr>
          <p:nvPr/>
        </p:nvGraphicFramePr>
        <p:xfrm>
          <a:off x="5044474" y="1331259"/>
          <a:ext cx="3642326" cy="255649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452BC1D7-8247-347E-8DFA-DD39E1A62F3E}"/>
              </a:ext>
            </a:extLst>
          </p:cNvPr>
          <p:cNvSpPr txBox="1"/>
          <p:nvPr/>
        </p:nvSpPr>
        <p:spPr>
          <a:xfrm>
            <a:off x="5300659" y="3807532"/>
            <a:ext cx="2679146" cy="161583"/>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Light"/>
                <a:cs typeface="Calibri Light"/>
              </a:rPr>
              <a:t>Source: BEN: National Energy Balance (2023)</a:t>
            </a:r>
          </a:p>
        </p:txBody>
      </p:sp>
    </p:spTree>
    <p:extLst>
      <p:ext uri="{BB962C8B-B14F-4D97-AF65-F5344CB8AC3E}">
        <p14:creationId xmlns:p14="http://schemas.microsoft.com/office/powerpoint/2010/main" val="3613200624"/>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RESULTS</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3" name="TextBox 2">
            <a:extLst>
              <a:ext uri="{FF2B5EF4-FFF2-40B4-BE49-F238E27FC236}">
                <a16:creationId xmlns:a16="http://schemas.microsoft.com/office/drawing/2014/main" id="{4709D6F7-093D-92E9-058A-B6ECD99489B0}"/>
              </a:ext>
            </a:extLst>
          </p:cNvPr>
          <p:cNvSpPr txBox="1"/>
          <p:nvPr/>
        </p:nvSpPr>
        <p:spPr>
          <a:xfrm>
            <a:off x="3917436" y="1318696"/>
            <a:ext cx="5036064" cy="1962076"/>
          </a:xfrm>
          <a:prstGeom prst="rect">
            <a:avLst/>
          </a:prstGeom>
          <a:noFill/>
        </p:spPr>
        <p:txBody>
          <a:bodyPr wrap="square" rtlCol="0">
            <a:spAutoFit/>
          </a:bodyPr>
          <a:lstStyle/>
          <a:p>
            <a:pPr algn="just" defTabSz="342900"/>
            <a:r>
              <a:rPr lang="en-US" sz="1350" dirty="0">
                <a:solidFill>
                  <a:prstClr val="black"/>
                </a:solidFill>
                <a:latin typeface="Calibri"/>
              </a:rPr>
              <a:t>The energy policy implemented in the country has also become an important environmental policy.</a:t>
            </a: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On the one hand, it has enabled a significant reduction in greenhouse gas (GHG) emissions by minimizing the use of fossil fuels in the electricity matrix.</a:t>
            </a: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At the same time, electricity generation from biomass has enabled the recovery of almost 30% of industrial and agro-industrial waste</a:t>
            </a:r>
            <a:r>
              <a:rPr lang="en-US" sz="1350" b="1" dirty="0">
                <a:solidFill>
                  <a:prstClr val="black"/>
                </a:solidFill>
                <a:latin typeface="Calibri"/>
              </a:rPr>
              <a:t>.</a:t>
            </a:r>
            <a:endParaRPr lang="es-MX" sz="1350" b="1" dirty="0">
              <a:solidFill>
                <a:prstClr val="black"/>
              </a:solidFill>
              <a:latin typeface="Calibri"/>
            </a:endParaRPr>
          </a:p>
        </p:txBody>
      </p:sp>
      <p:sp>
        <p:nvSpPr>
          <p:cNvPr id="4" name="TextBox 3">
            <a:extLst>
              <a:ext uri="{FF2B5EF4-FFF2-40B4-BE49-F238E27FC236}">
                <a16:creationId xmlns:a16="http://schemas.microsoft.com/office/drawing/2014/main" id="{D61F094C-1362-5D9F-C7C2-1C0B6B6407BF}"/>
              </a:ext>
            </a:extLst>
          </p:cNvPr>
          <p:cNvSpPr txBox="1"/>
          <p:nvPr/>
        </p:nvSpPr>
        <p:spPr>
          <a:xfrm>
            <a:off x="426720" y="3641813"/>
            <a:ext cx="8526780" cy="646331"/>
          </a:xfrm>
          <a:prstGeom prst="rect">
            <a:avLst/>
          </a:prstGeom>
          <a:noFill/>
        </p:spPr>
        <p:txBody>
          <a:bodyPr wrap="square" rtlCol="0">
            <a:spAutoFit/>
          </a:bodyPr>
          <a:lstStyle/>
          <a:p>
            <a:pPr algn="ctr" defTabSz="342900"/>
            <a:r>
              <a:rPr lang="en-US" sz="1200" b="1" dirty="0">
                <a:solidFill>
                  <a:prstClr val="black"/>
                </a:solidFill>
                <a:latin typeface="Calibri"/>
              </a:rPr>
              <a:t>From the global environmental point of view, Uruguay has achieved a substantial reduction in the GHG emission factor of the SIN associated with its internal demand, reaching an average of 44.4 t carbon dioxide (CO</a:t>
            </a:r>
            <a:r>
              <a:rPr lang="en-US" sz="1200" b="1" baseline="-25000" dirty="0">
                <a:solidFill>
                  <a:prstClr val="black"/>
                </a:solidFill>
                <a:latin typeface="Calibri"/>
              </a:rPr>
              <a:t>2</a:t>
            </a:r>
            <a:r>
              <a:rPr lang="en-US" sz="1200" b="1" dirty="0">
                <a:solidFill>
                  <a:prstClr val="black"/>
                </a:solidFill>
                <a:latin typeface="Calibri"/>
              </a:rPr>
              <a:t>) /GWh in the last decade. </a:t>
            </a:r>
          </a:p>
          <a:p>
            <a:pPr algn="ctr" defTabSz="342900"/>
            <a:endParaRPr lang="en-US" sz="1200" b="1" dirty="0">
              <a:solidFill>
                <a:prstClr val="black"/>
              </a:solidFill>
              <a:latin typeface="Calibri"/>
            </a:endParaRPr>
          </a:p>
        </p:txBody>
      </p:sp>
      <p:graphicFrame>
        <p:nvGraphicFramePr>
          <p:cNvPr id="6" name="Gráfico 5">
            <a:extLst>
              <a:ext uri="{FF2B5EF4-FFF2-40B4-BE49-F238E27FC236}">
                <a16:creationId xmlns:a16="http://schemas.microsoft.com/office/drawing/2014/main" id="{3C6DFFB1-DB7A-D37E-BE5D-F761E2DB3D91}"/>
              </a:ext>
            </a:extLst>
          </p:cNvPr>
          <p:cNvGraphicFramePr>
            <a:graphicFrameLocks/>
          </p:cNvGraphicFramePr>
          <p:nvPr/>
        </p:nvGraphicFramePr>
        <p:xfrm>
          <a:off x="284031" y="1041073"/>
          <a:ext cx="3506833" cy="213208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74B6D2DE-C083-696F-E7DF-6D0FA4C958B0}"/>
              </a:ext>
            </a:extLst>
          </p:cNvPr>
          <p:cNvSpPr txBox="1"/>
          <p:nvPr/>
        </p:nvSpPr>
        <p:spPr>
          <a:xfrm>
            <a:off x="360481" y="3175585"/>
            <a:ext cx="2679146" cy="161583"/>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Light"/>
                <a:cs typeface="Calibri Light"/>
              </a:rPr>
              <a:t>Source: BEN: National Energy Balance (2024)</a:t>
            </a:r>
          </a:p>
        </p:txBody>
      </p:sp>
    </p:spTree>
    <p:extLst>
      <p:ext uri="{BB962C8B-B14F-4D97-AF65-F5344CB8AC3E}">
        <p14:creationId xmlns:p14="http://schemas.microsoft.com/office/powerpoint/2010/main" val="1878406175"/>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RESULTS</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6" name="TextBox 5">
            <a:extLst>
              <a:ext uri="{FF2B5EF4-FFF2-40B4-BE49-F238E27FC236}">
                <a16:creationId xmlns:a16="http://schemas.microsoft.com/office/drawing/2014/main" id="{59488498-7240-97FD-66B7-CABD10B6BBB1}"/>
              </a:ext>
            </a:extLst>
          </p:cNvPr>
          <p:cNvSpPr txBox="1"/>
          <p:nvPr/>
        </p:nvSpPr>
        <p:spPr>
          <a:xfrm>
            <a:off x="169606" y="1456503"/>
            <a:ext cx="4040444" cy="1962076"/>
          </a:xfrm>
          <a:prstGeom prst="rect">
            <a:avLst/>
          </a:prstGeom>
          <a:noFill/>
        </p:spPr>
        <p:txBody>
          <a:bodyPr wrap="square" rtlCol="0">
            <a:spAutoFit/>
          </a:bodyPr>
          <a:lstStyle/>
          <a:p>
            <a:pPr algn="ctr" defTabSz="342900"/>
            <a:r>
              <a:rPr lang="en-US" sz="1350" dirty="0">
                <a:solidFill>
                  <a:prstClr val="black"/>
                </a:solidFill>
                <a:latin typeface="Calibri"/>
              </a:rPr>
              <a:t>From an economic point of view, the matrix transformation results in lower expected system generation cost and reduced cost variability</a:t>
            </a:r>
          </a:p>
          <a:p>
            <a:pPr algn="just" defTabSz="342900"/>
            <a:endParaRPr lang="en-US" sz="1350" dirty="0">
              <a:solidFill>
                <a:prstClr val="black"/>
              </a:solidFill>
              <a:latin typeface="Calibri"/>
            </a:endParaRPr>
          </a:p>
          <a:p>
            <a:pPr algn="ctr" defTabSz="342900"/>
            <a:r>
              <a:rPr lang="en-US" sz="1350" dirty="0">
                <a:solidFill>
                  <a:prstClr val="black"/>
                </a:solidFill>
                <a:latin typeface="Calibri"/>
              </a:rPr>
              <a:t> </a:t>
            </a:r>
          </a:p>
          <a:p>
            <a:pPr algn="ctr" defTabSz="342900"/>
            <a:endParaRPr lang="en-US" sz="1350" dirty="0">
              <a:solidFill>
                <a:prstClr val="black"/>
              </a:solidFill>
              <a:latin typeface="Calibri"/>
            </a:endParaRPr>
          </a:p>
          <a:p>
            <a:pPr algn="ctr" defTabSz="342900"/>
            <a:r>
              <a:rPr lang="en-US" sz="1350" dirty="0">
                <a:solidFill>
                  <a:prstClr val="black"/>
                </a:solidFill>
                <a:latin typeface="Calibri"/>
              </a:rPr>
              <a:t>part of the benefits obtained have been transferred to tariffs → the residential tariff has been reduced by 30% in real terms</a:t>
            </a:r>
            <a:endParaRPr lang="es-MX" sz="1350" dirty="0">
              <a:solidFill>
                <a:prstClr val="black"/>
              </a:solidFill>
              <a:latin typeface="Calibri"/>
            </a:endParaRPr>
          </a:p>
        </p:txBody>
      </p:sp>
      <p:sp>
        <p:nvSpPr>
          <p:cNvPr id="7" name="TextBox 6">
            <a:extLst>
              <a:ext uri="{FF2B5EF4-FFF2-40B4-BE49-F238E27FC236}">
                <a16:creationId xmlns:a16="http://schemas.microsoft.com/office/drawing/2014/main" id="{0A6BCECB-C6E3-4DD1-C1B4-A887CE48A7C8}"/>
              </a:ext>
            </a:extLst>
          </p:cNvPr>
          <p:cNvSpPr txBox="1"/>
          <p:nvPr/>
        </p:nvSpPr>
        <p:spPr>
          <a:xfrm>
            <a:off x="498627" y="4097521"/>
            <a:ext cx="7998515" cy="507831"/>
          </a:xfrm>
          <a:prstGeom prst="rect">
            <a:avLst/>
          </a:prstGeom>
          <a:noFill/>
        </p:spPr>
        <p:txBody>
          <a:bodyPr wrap="square" rtlCol="0">
            <a:spAutoFit/>
          </a:bodyPr>
          <a:lstStyle/>
          <a:p>
            <a:pPr algn="ctr" defTabSz="342900"/>
            <a:r>
              <a:rPr lang="en-US" sz="1350" b="1">
                <a:solidFill>
                  <a:prstClr val="black"/>
                </a:solidFill>
                <a:latin typeface="Calibri"/>
              </a:rPr>
              <a:t>The transformation of the electricity sector has been additionally economically convenient for both the system and the users.</a:t>
            </a:r>
            <a:endParaRPr lang="es-MX" sz="1350" b="1">
              <a:solidFill>
                <a:prstClr val="black"/>
              </a:solidFill>
              <a:latin typeface="Calibri"/>
            </a:endParaRPr>
          </a:p>
        </p:txBody>
      </p:sp>
      <p:pic>
        <p:nvPicPr>
          <p:cNvPr id="8" name="Picture 7">
            <a:extLst>
              <a:ext uri="{FF2B5EF4-FFF2-40B4-BE49-F238E27FC236}">
                <a16:creationId xmlns:a16="http://schemas.microsoft.com/office/drawing/2014/main" id="{2B971197-B82B-9B41-0F73-5F9E4FB8C62D}"/>
              </a:ext>
            </a:extLst>
          </p:cNvPr>
          <p:cNvPicPr>
            <a:picLocks noChangeAspect="1"/>
          </p:cNvPicPr>
          <p:nvPr/>
        </p:nvPicPr>
        <p:blipFill>
          <a:blip r:embed="rId4"/>
          <a:stretch>
            <a:fillRect/>
          </a:stretch>
        </p:blipFill>
        <p:spPr>
          <a:xfrm>
            <a:off x="4210050" y="1189981"/>
            <a:ext cx="4464844" cy="2476149"/>
          </a:xfrm>
          <a:prstGeom prst="rect">
            <a:avLst/>
          </a:prstGeom>
        </p:spPr>
      </p:pic>
      <p:sp>
        <p:nvSpPr>
          <p:cNvPr id="10" name="TextBox 9">
            <a:extLst>
              <a:ext uri="{FF2B5EF4-FFF2-40B4-BE49-F238E27FC236}">
                <a16:creationId xmlns:a16="http://schemas.microsoft.com/office/drawing/2014/main" id="{6FEE7887-4FBE-05C7-BCB4-CBF889974A39}"/>
              </a:ext>
            </a:extLst>
          </p:cNvPr>
          <p:cNvSpPr txBox="1"/>
          <p:nvPr/>
        </p:nvSpPr>
        <p:spPr>
          <a:xfrm>
            <a:off x="4672013" y="3666130"/>
            <a:ext cx="4572000" cy="300082"/>
          </a:xfrm>
          <a:prstGeom prst="rect">
            <a:avLst/>
          </a:prstGeom>
          <a:noFill/>
        </p:spPr>
        <p:txBody>
          <a:bodyPr wrap="square">
            <a:spAutoFit/>
          </a:bodyPr>
          <a:lstStyle/>
          <a:p>
            <a:pPr defTabSz="342900"/>
            <a:r>
              <a:rPr lang="es-MX" sz="1350" b="1" dirty="0" err="1">
                <a:solidFill>
                  <a:prstClr val="black"/>
                </a:solidFill>
                <a:latin typeface="Calibri"/>
              </a:rPr>
              <a:t>Annual</a:t>
            </a:r>
            <a:r>
              <a:rPr lang="es-MX" sz="1350" b="1" dirty="0">
                <a:solidFill>
                  <a:prstClr val="black"/>
                </a:solidFill>
                <a:latin typeface="Calibri"/>
              </a:rPr>
              <a:t> </a:t>
            </a:r>
            <a:r>
              <a:rPr lang="es-MX" sz="1350" b="1" dirty="0" err="1">
                <a:solidFill>
                  <a:prstClr val="black"/>
                </a:solidFill>
                <a:latin typeface="Calibri"/>
              </a:rPr>
              <a:t>variability</a:t>
            </a:r>
            <a:r>
              <a:rPr lang="es-MX" sz="1350" b="1" dirty="0">
                <a:solidFill>
                  <a:prstClr val="black"/>
                </a:solidFill>
                <a:latin typeface="Calibri"/>
              </a:rPr>
              <a:t> of </a:t>
            </a:r>
            <a:r>
              <a:rPr lang="es-MX" sz="1350" b="1" dirty="0" err="1">
                <a:solidFill>
                  <a:prstClr val="black"/>
                </a:solidFill>
                <a:latin typeface="Calibri"/>
              </a:rPr>
              <a:t>demand</a:t>
            </a:r>
            <a:r>
              <a:rPr lang="es-MX" sz="1350" b="1" dirty="0">
                <a:solidFill>
                  <a:prstClr val="black"/>
                </a:solidFill>
                <a:latin typeface="Calibri"/>
              </a:rPr>
              <a:t> </a:t>
            </a:r>
            <a:r>
              <a:rPr lang="es-MX" sz="1350" b="1" dirty="0" err="1">
                <a:solidFill>
                  <a:prstClr val="black"/>
                </a:solidFill>
                <a:latin typeface="Calibri"/>
              </a:rPr>
              <a:t>sourcing</a:t>
            </a:r>
            <a:r>
              <a:rPr lang="es-MX" sz="1350" b="1" dirty="0">
                <a:solidFill>
                  <a:prstClr val="black"/>
                </a:solidFill>
                <a:latin typeface="Calibri"/>
              </a:rPr>
              <a:t> </a:t>
            </a:r>
            <a:r>
              <a:rPr lang="es-MX" sz="1350" b="1" dirty="0" err="1">
                <a:solidFill>
                  <a:prstClr val="black"/>
                </a:solidFill>
                <a:latin typeface="Calibri"/>
              </a:rPr>
              <a:t>cost</a:t>
            </a:r>
            <a:r>
              <a:rPr lang="es-MX" sz="1350" b="1" dirty="0">
                <a:solidFill>
                  <a:prstClr val="black"/>
                </a:solidFill>
                <a:latin typeface="Calibri"/>
              </a:rPr>
              <a:t> (USD)</a:t>
            </a:r>
          </a:p>
        </p:txBody>
      </p:sp>
      <p:sp>
        <p:nvSpPr>
          <p:cNvPr id="5" name="TextBox 4">
            <a:extLst>
              <a:ext uri="{FF2B5EF4-FFF2-40B4-BE49-F238E27FC236}">
                <a16:creationId xmlns:a16="http://schemas.microsoft.com/office/drawing/2014/main" id="{7C10DC8A-53F4-7BEC-821F-C4CDC56EB53B}"/>
              </a:ext>
            </a:extLst>
          </p:cNvPr>
          <p:cNvSpPr txBox="1"/>
          <p:nvPr/>
        </p:nvSpPr>
        <p:spPr>
          <a:xfrm>
            <a:off x="4498360" y="3944912"/>
            <a:ext cx="2679146" cy="161583"/>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Light"/>
                <a:cs typeface="Calibri Light"/>
              </a:rPr>
              <a:t>Source: BEN: National Energy Balance (2024)</a:t>
            </a:r>
          </a:p>
        </p:txBody>
      </p:sp>
      <p:sp>
        <p:nvSpPr>
          <p:cNvPr id="3" name="Flecha abajo 2"/>
          <p:cNvSpPr/>
          <p:nvPr/>
        </p:nvSpPr>
        <p:spPr>
          <a:xfrm>
            <a:off x="2082904" y="2311699"/>
            <a:ext cx="213851" cy="228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s-UY" sz="1350">
              <a:solidFill>
                <a:prstClr val="white"/>
              </a:solidFill>
              <a:latin typeface="Calibri"/>
            </a:endParaRPr>
          </a:p>
        </p:txBody>
      </p:sp>
    </p:spTree>
    <p:extLst>
      <p:ext uri="{BB962C8B-B14F-4D97-AF65-F5344CB8AC3E}">
        <p14:creationId xmlns:p14="http://schemas.microsoft.com/office/powerpoint/2010/main" val="4048736444"/>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4" y="424774"/>
            <a:ext cx="8050175" cy="383474"/>
          </a:xfrm>
        </p:spPr>
        <p:txBody>
          <a:bodyPr lIns="68580" tIns="34290" rIns="68580" bIns="34290" anchor="t"/>
          <a:lstStyle/>
          <a:p>
            <a:pPr algn="ctr"/>
            <a:r>
              <a:rPr lang="en-US" dirty="0"/>
              <a:t>RESULTS</a:t>
            </a:r>
          </a:p>
        </p:txBody>
      </p:sp>
      <p:sp>
        <p:nvSpPr>
          <p:cNvPr id="4" name="Rectangle 3">
            <a:extLst>
              <a:ext uri="{FF2B5EF4-FFF2-40B4-BE49-F238E27FC236}">
                <a16:creationId xmlns:a16="http://schemas.microsoft.com/office/drawing/2014/main" id="{D83093B9-16FE-6032-0261-B15CC3AAE7A2}"/>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8" name="TextBox 7">
            <a:extLst>
              <a:ext uri="{FF2B5EF4-FFF2-40B4-BE49-F238E27FC236}">
                <a16:creationId xmlns:a16="http://schemas.microsoft.com/office/drawing/2014/main" id="{F448D9F7-CC79-B4D0-7B5B-04D065E281C4}"/>
              </a:ext>
            </a:extLst>
          </p:cNvPr>
          <p:cNvSpPr txBox="1"/>
          <p:nvPr/>
        </p:nvSpPr>
        <p:spPr>
          <a:xfrm>
            <a:off x="6605752" y="4319240"/>
            <a:ext cx="2538248" cy="230832"/>
          </a:xfrm>
          <a:prstGeom prst="rect">
            <a:avLst/>
          </a:prstGeom>
          <a:noFill/>
        </p:spPr>
        <p:txBody>
          <a:bodyPr wrap="square">
            <a:spAutoFit/>
          </a:bodyPr>
          <a:lstStyle/>
          <a:p>
            <a:pPr algn="r" defTabSz="342900"/>
            <a:r>
              <a:rPr lang="en-US" sz="900" i="1">
                <a:solidFill>
                  <a:prstClr val="black"/>
                </a:solidFill>
                <a:latin typeface="Calibri"/>
              </a:rPr>
              <a:t>Source: FERC, 2022</a:t>
            </a:r>
          </a:p>
        </p:txBody>
      </p:sp>
      <p:graphicFrame>
        <p:nvGraphicFramePr>
          <p:cNvPr id="6" name="Gráfico 5"/>
          <p:cNvGraphicFramePr>
            <a:graphicFrameLocks/>
          </p:cNvGraphicFramePr>
          <p:nvPr/>
        </p:nvGraphicFramePr>
        <p:xfrm>
          <a:off x="1694312" y="2764307"/>
          <a:ext cx="5527141" cy="15549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a:graphicFrameLocks/>
          </p:cNvGraphicFramePr>
          <p:nvPr/>
        </p:nvGraphicFramePr>
        <p:xfrm>
          <a:off x="1694312" y="1198184"/>
          <a:ext cx="5527141" cy="14479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32227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RESULTS</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pic>
        <p:nvPicPr>
          <p:cNvPr id="5" name="Picture 4">
            <a:extLst>
              <a:ext uri="{FF2B5EF4-FFF2-40B4-BE49-F238E27FC236}">
                <a16:creationId xmlns:a16="http://schemas.microsoft.com/office/drawing/2014/main" id="{42914571-74FA-B029-972D-9B54CF4B1A26}"/>
              </a:ext>
            </a:extLst>
          </p:cNvPr>
          <p:cNvPicPr>
            <a:picLocks noChangeAspect="1"/>
          </p:cNvPicPr>
          <p:nvPr/>
        </p:nvPicPr>
        <p:blipFill>
          <a:blip r:embed="rId4"/>
          <a:stretch>
            <a:fillRect/>
          </a:stretch>
        </p:blipFill>
        <p:spPr>
          <a:xfrm>
            <a:off x="4578859" y="1570475"/>
            <a:ext cx="4453460" cy="2749319"/>
          </a:xfrm>
          <a:prstGeom prst="rect">
            <a:avLst/>
          </a:prstGeom>
        </p:spPr>
      </p:pic>
      <p:sp>
        <p:nvSpPr>
          <p:cNvPr id="9" name="TextBox 8">
            <a:extLst>
              <a:ext uri="{FF2B5EF4-FFF2-40B4-BE49-F238E27FC236}">
                <a16:creationId xmlns:a16="http://schemas.microsoft.com/office/drawing/2014/main" id="{5CFD17DA-2329-CDCF-875A-32F7063441EF}"/>
              </a:ext>
            </a:extLst>
          </p:cNvPr>
          <p:cNvSpPr txBox="1"/>
          <p:nvPr/>
        </p:nvSpPr>
        <p:spPr>
          <a:xfrm>
            <a:off x="145360" y="1803951"/>
            <a:ext cx="4267746" cy="1962076"/>
          </a:xfrm>
          <a:prstGeom prst="rect">
            <a:avLst/>
          </a:prstGeom>
          <a:noFill/>
        </p:spPr>
        <p:txBody>
          <a:bodyPr wrap="square" rtlCol="0">
            <a:spAutoFit/>
          </a:bodyPr>
          <a:lstStyle/>
          <a:p>
            <a:pPr algn="just" defTabSz="342900"/>
            <a:r>
              <a:rPr lang="en-US" sz="1350" dirty="0">
                <a:solidFill>
                  <a:prstClr val="black"/>
                </a:solidFill>
                <a:latin typeface="Calibri"/>
              </a:rPr>
              <a:t>Solar microgeneration accounts for </a:t>
            </a:r>
            <a:r>
              <a:rPr lang="en-US" sz="1350" b="1" dirty="0">
                <a:solidFill>
                  <a:prstClr val="black"/>
                </a:solidFill>
                <a:latin typeface="Calibri"/>
              </a:rPr>
              <a:t>99%</a:t>
            </a:r>
            <a:r>
              <a:rPr lang="en-US" sz="1350" b="1" dirty="0">
                <a:solidFill>
                  <a:srgbClr val="FF0000"/>
                </a:solidFill>
                <a:latin typeface="Calibri"/>
              </a:rPr>
              <a:t> </a:t>
            </a:r>
            <a:r>
              <a:rPr lang="en-US" sz="1350" dirty="0">
                <a:solidFill>
                  <a:prstClr val="black"/>
                </a:solidFill>
                <a:latin typeface="Calibri"/>
              </a:rPr>
              <a:t>of the total.</a:t>
            </a: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From 2014 to 2022, there was a significant increase from 2,110 MWh to 50,793 MWh.</a:t>
            </a: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The sectoral distribution shows that the commercial and services sector has been the most active (56%), followed by the industry sector (21%) and agriculture (14%) and finally the residential sector (9%).</a:t>
            </a:r>
            <a:endParaRPr lang="es-MX" sz="1350" dirty="0">
              <a:solidFill>
                <a:prstClr val="black"/>
              </a:solidFill>
              <a:latin typeface="Calibri"/>
            </a:endParaRPr>
          </a:p>
        </p:txBody>
      </p:sp>
      <p:sp>
        <p:nvSpPr>
          <p:cNvPr id="10" name="TextBox 9">
            <a:extLst>
              <a:ext uri="{FF2B5EF4-FFF2-40B4-BE49-F238E27FC236}">
                <a16:creationId xmlns:a16="http://schemas.microsoft.com/office/drawing/2014/main" id="{72AF6F2A-90AC-4F18-459C-653FCDF51001}"/>
              </a:ext>
            </a:extLst>
          </p:cNvPr>
          <p:cNvSpPr txBox="1"/>
          <p:nvPr/>
        </p:nvSpPr>
        <p:spPr>
          <a:xfrm>
            <a:off x="145360" y="1229968"/>
            <a:ext cx="1885709" cy="300082"/>
          </a:xfrm>
          <a:prstGeom prst="rect">
            <a:avLst/>
          </a:prstGeom>
          <a:noFill/>
        </p:spPr>
        <p:txBody>
          <a:bodyPr wrap="none" rtlCol="0">
            <a:spAutoFit/>
          </a:bodyPr>
          <a:lstStyle/>
          <a:p>
            <a:pPr defTabSz="342900"/>
            <a:r>
              <a:rPr lang="es-MX" sz="1350" b="1" err="1">
                <a:solidFill>
                  <a:prstClr val="black"/>
                </a:solidFill>
                <a:latin typeface="Calibri"/>
              </a:rPr>
              <a:t>Prosumer</a:t>
            </a:r>
            <a:r>
              <a:rPr lang="es-MX" sz="1350" b="1">
                <a:solidFill>
                  <a:prstClr val="black"/>
                </a:solidFill>
                <a:latin typeface="Calibri"/>
              </a:rPr>
              <a:t> </a:t>
            </a:r>
            <a:r>
              <a:rPr lang="es-MX" sz="1350" b="1" err="1">
                <a:solidFill>
                  <a:prstClr val="black"/>
                </a:solidFill>
                <a:latin typeface="Calibri"/>
              </a:rPr>
              <a:t>Development</a:t>
            </a:r>
            <a:endParaRPr lang="es-MX" sz="1350" b="1">
              <a:solidFill>
                <a:prstClr val="black"/>
              </a:solidFill>
              <a:latin typeface="Calibri"/>
            </a:endParaRPr>
          </a:p>
        </p:txBody>
      </p:sp>
      <p:sp>
        <p:nvSpPr>
          <p:cNvPr id="3" name="TextBox 2">
            <a:extLst>
              <a:ext uri="{FF2B5EF4-FFF2-40B4-BE49-F238E27FC236}">
                <a16:creationId xmlns:a16="http://schemas.microsoft.com/office/drawing/2014/main" id="{A31288FC-41CB-E00B-8AAD-D02B5165EA7B}"/>
              </a:ext>
            </a:extLst>
          </p:cNvPr>
          <p:cNvSpPr txBox="1"/>
          <p:nvPr/>
        </p:nvSpPr>
        <p:spPr>
          <a:xfrm>
            <a:off x="4581444" y="4319794"/>
            <a:ext cx="2838997" cy="253916"/>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a:rPr>
              <a:t>Source: MIEM (2022)</a:t>
            </a:r>
            <a:endParaRPr lang="es-ES" sz="600" i="1" dirty="0">
              <a:solidFill>
                <a:prstClr val="black"/>
              </a:solidFill>
              <a:latin typeface="Calibri"/>
              <a:cs typeface="Calibri"/>
            </a:endParaRPr>
          </a:p>
          <a:p>
            <a:pPr defTabSz="342900"/>
            <a:endParaRPr lang="en-US" sz="600" i="1" dirty="0">
              <a:solidFill>
                <a:prstClr val="black"/>
              </a:solidFill>
              <a:latin typeface="Calibri"/>
            </a:endParaRPr>
          </a:p>
        </p:txBody>
      </p:sp>
    </p:spTree>
    <p:extLst>
      <p:ext uri="{BB962C8B-B14F-4D97-AF65-F5344CB8AC3E}">
        <p14:creationId xmlns:p14="http://schemas.microsoft.com/office/powerpoint/2010/main" val="169671914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5F69C3-A1F4-30D6-26AF-9D27D24CBFD4}"/>
              </a:ext>
            </a:extLst>
          </p:cNvPr>
          <p:cNvSpPr>
            <a:spLocks noGrp="1"/>
          </p:cNvSpPr>
          <p:nvPr>
            <p:ph idx="1"/>
          </p:nvPr>
        </p:nvSpPr>
        <p:spPr>
          <a:xfrm>
            <a:off x="269310" y="840973"/>
            <a:ext cx="8417490" cy="3696593"/>
          </a:xfrm>
        </p:spPr>
        <p:txBody>
          <a:bodyPr vert="horz" lIns="0" tIns="45720" rIns="91440" bIns="0" rtlCol="0" anchor="t">
            <a:noAutofit/>
          </a:bodyPr>
          <a:lstStyle/>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cs typeface="Arial"/>
              </a:rPr>
              <a:t>This webinar is </a:t>
            </a:r>
            <a:r>
              <a:rPr kumimoji="0" lang="en-US" sz="1300" b="1" i="0" u="none" strike="noStrike" kern="1200" cap="none" spc="0" normalizeH="0" baseline="0" noProof="0">
                <a:ln>
                  <a:noFill/>
                </a:ln>
                <a:solidFill>
                  <a:srgbClr val="000000"/>
                </a:solidFill>
                <a:effectLst/>
                <a:uLnTx/>
                <a:uFillTx/>
                <a:latin typeface="Arial"/>
                <a:cs typeface="Arial"/>
              </a:rPr>
              <a:t>being</a:t>
            </a:r>
            <a:r>
              <a:rPr kumimoji="0" lang="en-US" sz="1300" b="0" i="0" u="none" strike="noStrike" kern="1200" cap="none" spc="0" normalizeH="0" baseline="0" noProof="0">
                <a:ln>
                  <a:noFill/>
                </a:ln>
                <a:solidFill>
                  <a:srgbClr val="000000"/>
                </a:solidFill>
                <a:effectLst/>
                <a:uLnTx/>
                <a:uFillTx/>
                <a:latin typeface="Arial"/>
                <a:cs typeface="Arial"/>
              </a:rPr>
              <a:t> </a:t>
            </a:r>
            <a:r>
              <a:rPr kumimoji="0" lang="en-US" sz="1300" b="1" i="0" u="none" strike="noStrike" kern="1200" cap="none" spc="0" normalizeH="0" baseline="0" noProof="0">
                <a:ln>
                  <a:noFill/>
                </a:ln>
                <a:solidFill>
                  <a:srgbClr val="000000"/>
                </a:solidFill>
                <a:effectLst/>
                <a:uLnTx/>
                <a:uFillTx/>
                <a:latin typeface="Arial"/>
                <a:cs typeface="Arial"/>
              </a:rPr>
              <a:t>recorded</a:t>
            </a:r>
            <a:r>
              <a:rPr kumimoji="0" lang="en-US" sz="1300" b="0" i="0" u="none" strike="noStrike" kern="1200" cap="none" spc="0" normalizeH="0" baseline="0" noProof="0">
                <a:ln>
                  <a:noFill/>
                </a:ln>
                <a:solidFill>
                  <a:srgbClr val="000000"/>
                </a:solidFill>
                <a:effectLst/>
                <a:uLnTx/>
                <a:uFillTx/>
                <a:latin typeface="Arial"/>
                <a:cs typeface="Arial"/>
              </a:rPr>
              <a:t> and will be shared with attendees.</a:t>
            </a:r>
            <a:r>
              <a:rPr kumimoji="0" lang="en-US" sz="1300" b="0" i="0" u="none" strike="noStrike" kern="1200" cap="none" spc="0" normalizeH="0" baseline="0" noProof="0">
                <a:ln>
                  <a:noFill/>
                </a:ln>
                <a:solidFill>
                  <a:srgbClr val="333333"/>
                </a:solidFill>
                <a:effectLst/>
                <a:uLnTx/>
                <a:uFillTx/>
                <a:latin typeface="Arial"/>
                <a:cs typeface="Arial"/>
              </a:rPr>
              <a:t>​​</a:t>
            </a: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cs typeface="Arial"/>
              </a:rPr>
              <a:t>You will be </a:t>
            </a:r>
            <a:r>
              <a:rPr kumimoji="0" lang="en-US" sz="1300" b="1" i="0" u="none" strike="noStrike" kern="1200" cap="none" spc="0" normalizeH="0" baseline="0" noProof="0">
                <a:ln>
                  <a:noFill/>
                </a:ln>
                <a:solidFill>
                  <a:srgbClr val="000000"/>
                </a:solidFill>
                <a:effectLst/>
                <a:uLnTx/>
                <a:uFillTx/>
                <a:latin typeface="Arial"/>
                <a:cs typeface="Arial"/>
              </a:rPr>
              <a:t>automatically muted </a:t>
            </a:r>
            <a:r>
              <a:rPr kumimoji="0" lang="en-US" sz="1300" b="0" i="0" u="none" strike="noStrike" kern="1200" cap="none" spc="0" normalizeH="0" baseline="0" noProof="0">
                <a:ln>
                  <a:noFill/>
                </a:ln>
                <a:solidFill>
                  <a:srgbClr val="000000"/>
                </a:solidFill>
                <a:effectLst/>
                <a:uLnTx/>
                <a:uFillTx/>
                <a:latin typeface="Arial"/>
                <a:cs typeface="Arial"/>
              </a:rPr>
              <a:t>upon joining and throughout the webinar. </a:t>
            </a:r>
            <a:r>
              <a:rPr kumimoji="0" lang="en-US" sz="1300" b="0" i="0" u="none" strike="noStrike" kern="1200" cap="none" spc="0" normalizeH="0" baseline="0" noProof="0">
                <a:ln>
                  <a:noFill/>
                </a:ln>
                <a:solidFill>
                  <a:srgbClr val="333333"/>
                </a:solidFill>
                <a:effectLst/>
                <a:uLnTx/>
                <a:uFillTx/>
                <a:latin typeface="Arial"/>
                <a:cs typeface="Arial"/>
              </a:rPr>
              <a:t>​​</a:t>
            </a:r>
            <a:endParaRPr lang="en-US" sz="1300" b="0" i="0" u="none" strike="noStrike" kern="1200" cap="none" spc="0" normalizeH="0" baseline="0" noProof="0">
              <a:ln>
                <a:noFill/>
              </a:ln>
              <a:solidFill>
                <a:srgbClr val="333333"/>
              </a:solidFill>
              <a:effectLst/>
              <a:uLnTx/>
              <a:uFillTx/>
              <a:latin typeface="Arial"/>
              <a:cs typeface="Arial"/>
            </a:endParaRP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cs typeface="Arial"/>
              </a:rPr>
              <a:t>Please use the </a:t>
            </a:r>
            <a:r>
              <a:rPr kumimoji="0" lang="en-US" sz="1300" b="1" i="0" u="none" strike="noStrike" kern="1200" cap="none" spc="0" normalizeH="0" baseline="0" noProof="0">
                <a:ln>
                  <a:noFill/>
                </a:ln>
                <a:solidFill>
                  <a:srgbClr val="000000"/>
                </a:solidFill>
                <a:effectLst/>
                <a:uLnTx/>
                <a:uFillTx/>
                <a:latin typeface="Arial"/>
                <a:cs typeface="Arial"/>
              </a:rPr>
              <a:t>chat feature </a:t>
            </a:r>
            <a:r>
              <a:rPr kumimoji="0" lang="en-US" sz="1300" b="0" i="0" u="none" strike="noStrike" kern="1200" cap="none" spc="0" normalizeH="0" baseline="0" noProof="0">
                <a:ln>
                  <a:noFill/>
                </a:ln>
                <a:solidFill>
                  <a:srgbClr val="000000"/>
                </a:solidFill>
                <a:effectLst/>
                <a:uLnTx/>
                <a:uFillTx/>
                <a:latin typeface="Arial"/>
                <a:cs typeface="Arial"/>
              </a:rPr>
              <a:t>to add comments and share input.</a:t>
            </a:r>
            <a:r>
              <a:rPr kumimoji="0" lang="en-US" sz="1300" b="0" i="0" u="none" strike="noStrike" kern="1200" cap="none" spc="0" normalizeH="0" baseline="0" noProof="0">
                <a:ln>
                  <a:noFill/>
                </a:ln>
                <a:solidFill>
                  <a:srgbClr val="333333"/>
                </a:solidFill>
                <a:effectLst/>
                <a:uLnTx/>
                <a:uFillTx/>
                <a:latin typeface="Arial"/>
                <a:cs typeface="Arial"/>
              </a:rPr>
              <a:t> ​</a:t>
            </a:r>
            <a:endParaRPr lang="en-US" sz="1300" b="0" i="0" u="none" strike="noStrike" kern="1200" cap="none" spc="0" normalizeH="0" baseline="0" noProof="0">
              <a:ln>
                <a:noFill/>
              </a:ln>
              <a:solidFill>
                <a:srgbClr val="333333"/>
              </a:solidFill>
              <a:effectLst/>
              <a:uLnTx/>
              <a:uFillTx/>
              <a:latin typeface="Arial"/>
              <a:cs typeface="Arial"/>
            </a:endParaRP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cs typeface="Arial"/>
              </a:rPr>
              <a:t>Please use the </a:t>
            </a:r>
            <a:r>
              <a:rPr kumimoji="0" lang="en-US" sz="1300" b="1" i="0" u="none" strike="noStrike" kern="1200" cap="none" spc="0" normalizeH="0" baseline="0" noProof="0">
                <a:ln>
                  <a:noFill/>
                </a:ln>
                <a:solidFill>
                  <a:srgbClr val="000000"/>
                </a:solidFill>
                <a:effectLst/>
                <a:uLnTx/>
                <a:uFillTx/>
                <a:latin typeface="Arial"/>
                <a:cs typeface="Arial"/>
              </a:rPr>
              <a:t>Q&amp;A function </a:t>
            </a:r>
            <a:r>
              <a:rPr kumimoji="0" lang="en-US" sz="1300" b="0" i="0" u="none" strike="noStrike" kern="1200" cap="none" spc="0" normalizeH="0" baseline="0" noProof="0">
                <a:ln>
                  <a:noFill/>
                </a:ln>
                <a:solidFill>
                  <a:srgbClr val="000000"/>
                </a:solidFill>
                <a:effectLst/>
                <a:uLnTx/>
                <a:uFillTx/>
                <a:latin typeface="Arial"/>
                <a:cs typeface="Arial"/>
              </a:rPr>
              <a:t>in your toolbar to ask questions.</a:t>
            </a:r>
            <a:endParaRPr lang="en-US" sz="1300" b="0" i="0" u="none" strike="noStrike" kern="1200" cap="none" spc="0" normalizeH="0" baseline="0" noProof="0">
              <a:ln>
                <a:noFill/>
              </a:ln>
              <a:solidFill>
                <a:srgbClr val="000000"/>
              </a:solidFill>
              <a:effectLst/>
              <a:uLnTx/>
              <a:uFillTx/>
              <a:latin typeface="Arial"/>
              <a:cs typeface="Arial"/>
            </a:endParaRPr>
          </a:p>
          <a:p>
            <a:pPr fontAlgn="base">
              <a:lnSpc>
                <a:spcPct val="220000"/>
              </a:lnSpc>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Arial"/>
                <a:cs typeface="Arial"/>
              </a:rPr>
              <a:t>If you have </a:t>
            </a:r>
            <a:r>
              <a:rPr kumimoji="0" lang="en-US" sz="1300" b="1" i="0" u="none" strike="noStrike" kern="1200" cap="none" spc="0" normalizeH="0" baseline="0" noProof="0">
                <a:ln>
                  <a:noFill/>
                </a:ln>
                <a:solidFill>
                  <a:srgbClr val="000000"/>
                </a:solidFill>
                <a:effectLst/>
                <a:uLnTx/>
                <a:uFillTx/>
                <a:latin typeface="Arial"/>
                <a:cs typeface="Arial"/>
              </a:rPr>
              <a:t>technical issues</a:t>
            </a:r>
            <a:r>
              <a:rPr kumimoji="0" lang="en-US" sz="1300" b="0" i="0" u="none" strike="noStrike" kern="1200" cap="none" spc="0" normalizeH="0" baseline="0" noProof="0">
                <a:ln>
                  <a:noFill/>
                </a:ln>
                <a:solidFill>
                  <a:srgbClr val="000000"/>
                </a:solidFill>
                <a:effectLst/>
                <a:uLnTx/>
                <a:uFillTx/>
                <a:latin typeface="Arial"/>
                <a:cs typeface="Arial"/>
              </a:rPr>
              <a:t>, please use the chat feature to message</a:t>
            </a:r>
            <a:r>
              <a:rPr kumimoji="0" lang="en-US" sz="1300" b="0" i="0" u="none" strike="noStrike" kern="1200" cap="none" spc="0" normalizeH="0" baseline="0" noProof="0">
                <a:ln>
                  <a:noFill/>
                </a:ln>
                <a:solidFill>
                  <a:srgbClr val="333333"/>
                </a:solidFill>
                <a:effectLst/>
                <a:uLnTx/>
                <a:uFillTx/>
                <a:latin typeface="Arial"/>
                <a:cs typeface="Arial"/>
              </a:rPr>
              <a:t> </a:t>
            </a:r>
            <a:r>
              <a:rPr lang="en-US" sz="1300">
                <a:solidFill>
                  <a:srgbClr val="333333"/>
                </a:solidFill>
                <a:latin typeface="Arial"/>
                <a:cs typeface="Arial"/>
              </a:rPr>
              <a:t>Sophie Schrader</a:t>
            </a:r>
            <a:r>
              <a:rPr kumimoji="0" lang="en-US" sz="1300" b="0" i="0" u="none" strike="noStrike" kern="1200" cap="none" spc="0" normalizeH="0" baseline="0" noProof="0">
                <a:ln>
                  <a:noFill/>
                </a:ln>
                <a:solidFill>
                  <a:srgbClr val="333333"/>
                </a:solidFill>
                <a:effectLst/>
                <a:uLnTx/>
                <a:uFillTx/>
                <a:latin typeface="Arial"/>
                <a:cs typeface="Arial"/>
              </a:rPr>
              <a:t>.</a:t>
            </a:r>
            <a:endParaRPr lang="en-US" sz="1300" b="0" i="0" u="none" strike="noStrike" kern="1200" cap="none" spc="0" normalizeH="0" baseline="0" noProof="0">
              <a:ln>
                <a:noFill/>
              </a:ln>
              <a:solidFill>
                <a:srgbClr val="333333"/>
              </a:solidFill>
              <a:effectLst/>
              <a:uLnTx/>
              <a:uFillTx/>
              <a:latin typeface="Arial"/>
              <a:cs typeface="Arial"/>
            </a:endParaRP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cs typeface="Arial"/>
              </a:rPr>
              <a:t>You can adjust your audio through the </a:t>
            </a:r>
            <a:r>
              <a:rPr kumimoji="0" lang="en-US" sz="1300" b="1" i="0" u="none" strike="noStrike" kern="1200" cap="none" spc="0" normalizeH="0" baseline="0" noProof="0">
                <a:ln>
                  <a:noFill/>
                </a:ln>
                <a:solidFill>
                  <a:srgbClr val="000000"/>
                </a:solidFill>
                <a:effectLst/>
                <a:uLnTx/>
                <a:uFillTx/>
                <a:latin typeface="Arial"/>
                <a:cs typeface="Arial"/>
              </a:rPr>
              <a:t>audio settings.</a:t>
            </a:r>
            <a:r>
              <a:rPr kumimoji="0" lang="en-US" sz="1300" b="0" i="0" u="none" strike="noStrike" kern="1200" cap="none" spc="0" normalizeH="0" baseline="0" noProof="0">
                <a:ln>
                  <a:noFill/>
                </a:ln>
                <a:solidFill>
                  <a:srgbClr val="000000"/>
                </a:solidFill>
                <a:effectLst/>
                <a:uLnTx/>
                <a:uFillTx/>
                <a:latin typeface="Arial"/>
                <a:cs typeface="Arial"/>
              </a:rPr>
              <a:t> If you are having issues, you can also dial-in and listen by phone. Dial-in information can be found in your registration email.</a:t>
            </a:r>
            <a:r>
              <a:rPr kumimoji="0" lang="en-US" sz="1300" b="0" i="0" u="none" strike="noStrike" kern="1200" cap="none" spc="0" normalizeH="0" baseline="0" noProof="0">
                <a:ln>
                  <a:noFill/>
                </a:ln>
                <a:solidFill>
                  <a:srgbClr val="333333"/>
                </a:solidFill>
                <a:effectLst/>
                <a:uLnTx/>
                <a:uFillTx/>
                <a:latin typeface="Arial"/>
                <a:cs typeface="Arial"/>
              </a:rPr>
              <a:t>​​</a:t>
            </a:r>
            <a:endParaRPr lang="en-US" sz="1300" b="0" i="0" u="none" strike="noStrike" kern="1200" cap="none" spc="0" normalizeH="0" baseline="0" noProof="0">
              <a:ln>
                <a:noFill/>
              </a:ln>
              <a:solidFill>
                <a:srgbClr val="333333"/>
              </a:solidFill>
              <a:effectLst/>
              <a:uLnTx/>
              <a:uFillTx/>
              <a:latin typeface="Arial"/>
              <a:cs typeface="Arial"/>
            </a:endParaRP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ea typeface="+mn-ea"/>
                <a:cs typeface="+mn-cs"/>
              </a:rPr>
              <a:t>We will be launching a </a:t>
            </a:r>
            <a:r>
              <a:rPr kumimoji="0" lang="en-US" sz="1300" b="1" i="0" u="none" strike="noStrike" kern="1200" cap="none" spc="0" normalizeH="0" baseline="0" noProof="0">
                <a:ln>
                  <a:noFill/>
                </a:ln>
                <a:solidFill>
                  <a:srgbClr val="000000"/>
                </a:solidFill>
                <a:effectLst/>
                <a:uLnTx/>
                <a:uFillTx/>
                <a:latin typeface="Arial"/>
                <a:ea typeface="+mn-ea"/>
                <a:cs typeface="+mn-cs"/>
              </a:rPr>
              <a:t>survey</a:t>
            </a:r>
            <a:r>
              <a:rPr kumimoji="0" lang="en-US" sz="1300" b="0" i="0" u="none" strike="noStrike" kern="1200" cap="none" spc="0" normalizeH="0" baseline="0" noProof="0">
                <a:ln>
                  <a:noFill/>
                </a:ln>
                <a:solidFill>
                  <a:srgbClr val="000000"/>
                </a:solidFill>
                <a:effectLst/>
                <a:uLnTx/>
                <a:uFillTx/>
                <a:latin typeface="Arial"/>
                <a:ea typeface="+mn-ea"/>
                <a:cs typeface="+mn-cs"/>
              </a:rPr>
              <a:t> when the event ends. Your feedback is highly valuable to us!</a:t>
            </a:r>
            <a:endParaRPr lang="en-US" sz="1300" b="0" i="0" u="none" strike="noStrike" kern="1200" cap="none" spc="0" normalizeH="0" baseline="0" noProof="0">
              <a:ln>
                <a:noFill/>
              </a:ln>
              <a:solidFill>
                <a:srgbClr val="000000"/>
              </a:solidFill>
              <a:effectLst/>
              <a:uLnTx/>
              <a:uFillTx/>
              <a:latin typeface="Arial"/>
              <a:cs typeface="Arial"/>
            </a:endParaRP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333333"/>
              </a:solidFill>
              <a:effectLst/>
              <a:uLnTx/>
              <a:uFillTx/>
              <a:latin typeface="Arial" panose="020B0604020202020204" pitchFamily="34" charset="0"/>
              <a:ea typeface="+mn-ea"/>
              <a:cs typeface="+mn-cs"/>
            </a:endParaRPr>
          </a:p>
          <a:p>
            <a:endParaRPr lang="en-US"/>
          </a:p>
        </p:txBody>
      </p:sp>
      <p:sp>
        <p:nvSpPr>
          <p:cNvPr id="5" name="Title 1">
            <a:extLst>
              <a:ext uri="{FF2B5EF4-FFF2-40B4-BE49-F238E27FC236}">
                <a16:creationId xmlns:a16="http://schemas.microsoft.com/office/drawing/2014/main" id="{DA8F7F86-AA45-1304-C711-78F67B55860F}"/>
              </a:ext>
            </a:extLst>
          </p:cNvPr>
          <p:cNvSpPr>
            <a:spLocks noGrp="1"/>
          </p:cNvSpPr>
          <p:nvPr>
            <p:ph type="title"/>
          </p:nvPr>
        </p:nvSpPr>
        <p:spPr>
          <a:xfrm>
            <a:off x="269875" y="163513"/>
            <a:ext cx="8416925" cy="433387"/>
          </a:xfrm>
        </p:spPr>
        <p:txBody>
          <a:bodyPr/>
          <a:lstStyle/>
          <a:p>
            <a:r>
              <a:rPr lang="en-US"/>
              <a:t>Housekeeping - Zoom</a:t>
            </a:r>
          </a:p>
        </p:txBody>
      </p:sp>
      <p:pic>
        <p:nvPicPr>
          <p:cNvPr id="6" name="Picture 5" descr="Graphical user interface, application&#10;&#10;Description automatically generated">
            <a:extLst>
              <a:ext uri="{FF2B5EF4-FFF2-40B4-BE49-F238E27FC236}">
                <a16:creationId xmlns:a16="http://schemas.microsoft.com/office/drawing/2014/main" id="{A6A86C06-83D9-FAAF-1426-033375023A7B}"/>
              </a:ext>
            </a:extLst>
          </p:cNvPr>
          <p:cNvPicPr>
            <a:picLocks noChangeAspect="1"/>
          </p:cNvPicPr>
          <p:nvPr/>
        </p:nvPicPr>
        <p:blipFill>
          <a:blip r:embed="rId2"/>
          <a:stretch>
            <a:fillRect/>
          </a:stretch>
        </p:blipFill>
        <p:spPr>
          <a:xfrm>
            <a:off x="6094860" y="1103532"/>
            <a:ext cx="2877265" cy="1585737"/>
          </a:xfrm>
          <a:prstGeom prst="rect">
            <a:avLst/>
          </a:prstGeom>
        </p:spPr>
      </p:pic>
    </p:spTree>
    <p:extLst>
      <p:ext uri="{BB962C8B-B14F-4D97-AF65-F5344CB8AC3E}">
        <p14:creationId xmlns:p14="http://schemas.microsoft.com/office/powerpoint/2010/main" val="1829489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CHALLENGES</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8" name="TextBox 7">
            <a:extLst>
              <a:ext uri="{FF2B5EF4-FFF2-40B4-BE49-F238E27FC236}">
                <a16:creationId xmlns:a16="http://schemas.microsoft.com/office/drawing/2014/main" id="{4DAD5076-22EA-1AA6-CD0E-A49DB2383350}"/>
              </a:ext>
            </a:extLst>
          </p:cNvPr>
          <p:cNvSpPr txBox="1"/>
          <p:nvPr/>
        </p:nvSpPr>
        <p:spPr>
          <a:xfrm>
            <a:off x="4604442" y="1481064"/>
            <a:ext cx="4421571" cy="2585323"/>
          </a:xfrm>
          <a:prstGeom prst="rect">
            <a:avLst/>
          </a:prstGeom>
          <a:noFill/>
        </p:spPr>
        <p:txBody>
          <a:bodyPr wrap="square" rtlCol="0">
            <a:spAutoFit/>
          </a:bodyPr>
          <a:lstStyle/>
          <a:p>
            <a:pPr algn="just" defTabSz="342900"/>
            <a:r>
              <a:rPr lang="en-US" sz="1350" dirty="0">
                <a:solidFill>
                  <a:prstClr val="black"/>
                </a:solidFill>
                <a:latin typeface="Calibri"/>
              </a:rPr>
              <a:t>Uruguay has an atypical GHG emissions profile due to its production matrix → strong participation in the economy of the primary sector, mainly livestock</a:t>
            </a: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Despite the effort already made to decarbonize the electricity matrix, some sectors are still challenging.</a:t>
            </a:r>
          </a:p>
          <a:p>
            <a:pPr algn="just" defTabSz="342900"/>
            <a:endParaRPr lang="en-US" sz="1350" dirty="0">
              <a:solidFill>
                <a:prstClr val="black"/>
              </a:solidFill>
              <a:latin typeface="Calibri"/>
            </a:endParaRPr>
          </a:p>
          <a:p>
            <a:pPr algn="just" defTabSz="342900"/>
            <a:endParaRPr lang="en-US" sz="1350" dirty="0">
              <a:solidFill>
                <a:prstClr val="black"/>
              </a:solidFill>
              <a:latin typeface="Calibri"/>
            </a:endParaRPr>
          </a:p>
          <a:p>
            <a:pPr algn="ctr" defTabSz="342900"/>
            <a:endParaRPr lang="en-US" sz="1350" dirty="0">
              <a:solidFill>
                <a:prstClr val="black"/>
              </a:solidFill>
              <a:latin typeface="Calibri"/>
            </a:endParaRPr>
          </a:p>
          <a:p>
            <a:pPr algn="ctr" defTabSz="342900"/>
            <a:r>
              <a:rPr lang="en-US" sz="1350" dirty="0">
                <a:solidFill>
                  <a:prstClr val="black"/>
                </a:solidFill>
                <a:latin typeface="Calibri"/>
              </a:rPr>
              <a:t>the sectors that present the main opportunities are </a:t>
            </a:r>
            <a:r>
              <a:rPr lang="en-US" sz="1350" b="1" dirty="0">
                <a:solidFill>
                  <a:prstClr val="black"/>
                </a:solidFill>
                <a:latin typeface="Calibri"/>
              </a:rPr>
              <a:t>transport and industry</a:t>
            </a:r>
          </a:p>
          <a:p>
            <a:pPr algn="ctr" defTabSz="342900"/>
            <a:r>
              <a:rPr lang="en-US" sz="1350" dirty="0">
                <a:solidFill>
                  <a:prstClr val="black"/>
                </a:solidFill>
                <a:latin typeface="Calibri"/>
              </a:rPr>
              <a:t>	 	</a:t>
            </a:r>
            <a:endParaRPr lang="es-MX" sz="1350" dirty="0">
              <a:solidFill>
                <a:prstClr val="black"/>
              </a:solidFill>
              <a:latin typeface="Calibri"/>
            </a:endParaRPr>
          </a:p>
        </p:txBody>
      </p:sp>
      <p:pic>
        <p:nvPicPr>
          <p:cNvPr id="5" name="Picture 4">
            <a:extLst>
              <a:ext uri="{FF2B5EF4-FFF2-40B4-BE49-F238E27FC236}">
                <a16:creationId xmlns:a16="http://schemas.microsoft.com/office/drawing/2014/main" id="{69CABA7D-0570-9122-FB3C-776FDC50D5D8}"/>
              </a:ext>
            </a:extLst>
          </p:cNvPr>
          <p:cNvPicPr>
            <a:picLocks noChangeAspect="1"/>
          </p:cNvPicPr>
          <p:nvPr/>
        </p:nvPicPr>
        <p:blipFill>
          <a:blip r:embed="rId4"/>
          <a:stretch>
            <a:fillRect/>
          </a:stretch>
        </p:blipFill>
        <p:spPr>
          <a:xfrm>
            <a:off x="982651" y="1632728"/>
            <a:ext cx="3077223" cy="2075868"/>
          </a:xfrm>
          <a:prstGeom prst="rect">
            <a:avLst/>
          </a:prstGeom>
        </p:spPr>
      </p:pic>
      <p:sp>
        <p:nvSpPr>
          <p:cNvPr id="6" name="TextBox 5">
            <a:extLst>
              <a:ext uri="{FF2B5EF4-FFF2-40B4-BE49-F238E27FC236}">
                <a16:creationId xmlns:a16="http://schemas.microsoft.com/office/drawing/2014/main" id="{FC5B7924-36DA-DA05-BB53-1645A724353A}"/>
              </a:ext>
            </a:extLst>
          </p:cNvPr>
          <p:cNvSpPr txBox="1"/>
          <p:nvPr/>
        </p:nvSpPr>
        <p:spPr>
          <a:xfrm>
            <a:off x="1655743" y="3708597"/>
            <a:ext cx="2676416" cy="253916"/>
          </a:xfrm>
          <a:prstGeom prst="rect">
            <a:avLst/>
          </a:prstGeom>
          <a:noFill/>
        </p:spPr>
        <p:txBody>
          <a:bodyPr wrap="square" lIns="68580" tIns="34290" rIns="68580" bIns="34290" rtlCol="0" anchor="t">
            <a:spAutoFit/>
          </a:bodyPr>
          <a:lstStyle/>
          <a:p>
            <a:pPr defTabSz="342900"/>
            <a:r>
              <a:rPr lang="en-US" sz="600" i="1" dirty="0">
                <a:solidFill>
                  <a:prstClr val="black"/>
                </a:solidFill>
                <a:latin typeface="Calibri"/>
              </a:rPr>
              <a:t>Source: </a:t>
            </a:r>
            <a:r>
              <a:rPr lang="en-US" sz="600" i="1" dirty="0" err="1">
                <a:solidFill>
                  <a:prstClr val="black"/>
                </a:solidFill>
                <a:latin typeface="Calibri"/>
              </a:rPr>
              <a:t>Visualizador</a:t>
            </a:r>
            <a:r>
              <a:rPr lang="en-US" sz="600" i="1" dirty="0">
                <a:solidFill>
                  <a:prstClr val="black"/>
                </a:solidFill>
                <a:latin typeface="Calibri"/>
              </a:rPr>
              <a:t> (2024)</a:t>
            </a:r>
            <a:endParaRPr lang="es-ES" sz="600" i="1" dirty="0">
              <a:solidFill>
                <a:prstClr val="black"/>
              </a:solidFill>
              <a:latin typeface="Calibri"/>
            </a:endParaRPr>
          </a:p>
          <a:p>
            <a:pPr defTabSz="342900"/>
            <a:endParaRPr lang="en-US" sz="600" i="1" dirty="0">
              <a:solidFill>
                <a:prstClr val="black"/>
              </a:solidFill>
              <a:latin typeface="Calibri"/>
              <a:cs typeface="Calibri"/>
            </a:endParaRPr>
          </a:p>
        </p:txBody>
      </p:sp>
      <p:sp>
        <p:nvSpPr>
          <p:cNvPr id="7" name="Flecha abajo 6"/>
          <p:cNvSpPr/>
          <p:nvPr/>
        </p:nvSpPr>
        <p:spPr>
          <a:xfrm>
            <a:off x="6592529" y="2881327"/>
            <a:ext cx="317090" cy="2875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s-UY" sz="1350">
              <a:solidFill>
                <a:prstClr val="white"/>
              </a:solidFill>
              <a:latin typeface="Calibri"/>
            </a:endParaRPr>
          </a:p>
        </p:txBody>
      </p:sp>
    </p:spTree>
    <p:extLst>
      <p:ext uri="{BB962C8B-B14F-4D97-AF65-F5344CB8AC3E}">
        <p14:creationId xmlns:p14="http://schemas.microsoft.com/office/powerpoint/2010/main" val="3913619691"/>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CHALLENGES</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F72F7E6-D566-1143-9B7E-863BC9E04B14}"/>
                  </a:ext>
                </a:extLst>
              </p:cNvPr>
              <p:cNvSpPr txBox="1"/>
              <p:nvPr/>
            </p:nvSpPr>
            <p:spPr>
              <a:xfrm>
                <a:off x="2230461" y="1156027"/>
                <a:ext cx="6610763" cy="1546577"/>
              </a:xfrm>
              <a:prstGeom prst="rect">
                <a:avLst/>
              </a:prstGeom>
              <a:noFill/>
            </p:spPr>
            <p:txBody>
              <a:bodyPr wrap="square" rtlCol="0">
                <a:spAutoFit/>
              </a:bodyPr>
              <a:lstStyle/>
              <a:p>
                <a:pPr algn="just" defTabSz="342900"/>
                <a:r>
                  <a:rPr lang="en-US" sz="1350">
                    <a:solidFill>
                      <a:prstClr val="black"/>
                    </a:solidFill>
                    <a:latin typeface="Calibri"/>
                  </a:rPr>
                  <a:t>After a process of analysis and exchange with relevant actors at the national and international levels, stakeholders concluded that Uruguay has very good conditions for the development of green hydrogen and derivatives.  </a:t>
                </a:r>
              </a:p>
              <a:p>
                <a:pPr algn="just" defTabSz="342900"/>
                <a:endParaRPr lang="en-US" sz="1350">
                  <a:solidFill>
                    <a:prstClr val="black"/>
                  </a:solidFill>
                  <a:latin typeface="Calibri"/>
                </a:endParaRPr>
              </a:p>
              <a:p>
                <a:pPr algn="just" defTabSz="342900"/>
                <a:r>
                  <a:rPr lang="en-US" sz="1350">
                    <a:solidFill>
                      <a:prstClr val="black"/>
                    </a:solidFill>
                    <a:latin typeface="Calibri"/>
                  </a:rPr>
                  <a:t>This is due to Uruguay’s large amount of renewable energy sources and biogenic CO</a:t>
                </a:r>
                <a14:m>
                  <m:oMath xmlns:m="http://schemas.openxmlformats.org/officeDocument/2006/math">
                    <m:r>
                      <a:rPr lang="en-US" sz="1350" i="1" baseline="-25000" dirty="0">
                        <a:solidFill>
                          <a:prstClr val="black"/>
                        </a:solidFill>
                        <a:latin typeface="Cambria Math" panose="02040503050406030204" pitchFamily="18" charset="0"/>
                      </a:rPr>
                      <m:t>2</m:t>
                    </m:r>
                  </m:oMath>
                </a14:m>
                <a:r>
                  <a:rPr lang="en-US" sz="1350">
                    <a:solidFill>
                      <a:prstClr val="black"/>
                    </a:solidFill>
                    <a:latin typeface="Calibri"/>
                  </a:rPr>
                  <a:t>, as well as its institutional stability and strong democracy. It is based on this conclusion that the present roadmap to 2040 is proposed.</a:t>
                </a:r>
                <a:endParaRPr lang="es-MX" sz="1350">
                  <a:solidFill>
                    <a:prstClr val="black"/>
                  </a:solidFill>
                  <a:latin typeface="Calibri"/>
                </a:endParaRPr>
              </a:p>
            </p:txBody>
          </p:sp>
        </mc:Choice>
        <mc:Fallback xmlns="">
          <p:sp>
            <p:nvSpPr>
              <p:cNvPr id="4" name="TextBox 3">
                <a:extLst>
                  <a:ext uri="{FF2B5EF4-FFF2-40B4-BE49-F238E27FC236}">
                    <a16:creationId xmlns:a16="http://schemas.microsoft.com/office/drawing/2014/main" id="{8F72F7E6-D566-1143-9B7E-863BC9E04B14}"/>
                  </a:ext>
                </a:extLst>
              </p:cNvPr>
              <p:cNvSpPr txBox="1">
                <a:spLocks noRot="1" noChangeAspect="1" noMove="1" noResize="1" noEditPoints="1" noAdjustHandles="1" noChangeArrowheads="1" noChangeShapeType="1" noTextEdit="1"/>
              </p:cNvSpPr>
              <p:nvPr/>
            </p:nvSpPr>
            <p:spPr>
              <a:xfrm>
                <a:off x="2230461" y="1156027"/>
                <a:ext cx="6610763" cy="1546577"/>
              </a:xfrm>
              <a:prstGeom prst="rect">
                <a:avLst/>
              </a:prstGeom>
              <a:blipFill>
                <a:blip r:embed="rId4"/>
                <a:stretch>
                  <a:fillRect l="-277" t="-791" r="-185" b="-3557"/>
                </a:stretch>
              </a:blipFill>
            </p:spPr>
            <p:txBody>
              <a:bodyPr/>
              <a:lstStyle/>
              <a:p>
                <a:r>
                  <a:rPr lang="en-US">
                    <a:noFill/>
                  </a:rPr>
                  <a:t> </a:t>
                </a:r>
              </a:p>
            </p:txBody>
          </p:sp>
        </mc:Fallback>
      </mc:AlternateContent>
      <p:pic>
        <p:nvPicPr>
          <p:cNvPr id="3" name="Picture 2" descr="Uruguay presentará su hoja de ruta del hidrógeno verde – Revista Nuevas ...">
            <a:extLst>
              <a:ext uri="{FF2B5EF4-FFF2-40B4-BE49-F238E27FC236}">
                <a16:creationId xmlns:a16="http://schemas.microsoft.com/office/drawing/2014/main" id="{5187B38C-16EF-533B-3E54-604A01A30A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21781">
            <a:off x="317932" y="1738419"/>
            <a:ext cx="1906191" cy="2571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BE12E73-947D-F84F-5168-2EB914194564}"/>
              </a:ext>
            </a:extLst>
          </p:cNvPr>
          <p:cNvPicPr>
            <a:picLocks noChangeAspect="1"/>
          </p:cNvPicPr>
          <p:nvPr/>
        </p:nvPicPr>
        <p:blipFill>
          <a:blip r:embed="rId6"/>
          <a:stretch>
            <a:fillRect/>
          </a:stretch>
        </p:blipFill>
        <p:spPr>
          <a:xfrm>
            <a:off x="4804337" y="2571750"/>
            <a:ext cx="3965702" cy="1847195"/>
          </a:xfrm>
          <a:prstGeom prst="rect">
            <a:avLst/>
          </a:prstGeom>
        </p:spPr>
      </p:pic>
      <p:sp>
        <p:nvSpPr>
          <p:cNvPr id="5" name="TextBox 4">
            <a:extLst>
              <a:ext uri="{FF2B5EF4-FFF2-40B4-BE49-F238E27FC236}">
                <a16:creationId xmlns:a16="http://schemas.microsoft.com/office/drawing/2014/main" id="{5A02B02A-0AD8-4122-C362-E4C7E616C934}"/>
              </a:ext>
            </a:extLst>
          </p:cNvPr>
          <p:cNvSpPr txBox="1"/>
          <p:nvPr/>
        </p:nvSpPr>
        <p:spPr>
          <a:xfrm>
            <a:off x="302777" y="1280308"/>
            <a:ext cx="1473558" cy="300082"/>
          </a:xfrm>
          <a:prstGeom prst="rect">
            <a:avLst/>
          </a:prstGeom>
          <a:noFill/>
        </p:spPr>
        <p:txBody>
          <a:bodyPr wrap="square" rtlCol="0">
            <a:spAutoFit/>
          </a:bodyPr>
          <a:lstStyle/>
          <a:p>
            <a:pPr algn="just" defTabSz="342900"/>
            <a:r>
              <a:rPr lang="en-US" sz="1350" b="1">
                <a:solidFill>
                  <a:prstClr val="black"/>
                </a:solidFill>
                <a:latin typeface="Calibri"/>
              </a:rPr>
              <a:t>Green hydrogen</a:t>
            </a:r>
            <a:endParaRPr lang="es-MX" sz="1350" b="1">
              <a:solidFill>
                <a:prstClr val="black"/>
              </a:solidFill>
              <a:latin typeface="Calibri"/>
            </a:endParaRPr>
          </a:p>
        </p:txBody>
      </p:sp>
    </p:spTree>
    <p:extLst>
      <p:ext uri="{BB962C8B-B14F-4D97-AF65-F5344CB8AC3E}">
        <p14:creationId xmlns:p14="http://schemas.microsoft.com/office/powerpoint/2010/main" val="1352064835"/>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CHALLENGES</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pic>
        <p:nvPicPr>
          <p:cNvPr id="5" name="Picture 4">
            <a:extLst>
              <a:ext uri="{FF2B5EF4-FFF2-40B4-BE49-F238E27FC236}">
                <a16:creationId xmlns:a16="http://schemas.microsoft.com/office/drawing/2014/main" id="{1EED542D-4609-3B7D-213A-0D38F10B5AE3}"/>
              </a:ext>
            </a:extLst>
          </p:cNvPr>
          <p:cNvPicPr>
            <a:picLocks noChangeAspect="1"/>
          </p:cNvPicPr>
          <p:nvPr/>
        </p:nvPicPr>
        <p:blipFill>
          <a:blip r:embed="rId4"/>
          <a:stretch>
            <a:fillRect/>
          </a:stretch>
        </p:blipFill>
        <p:spPr>
          <a:xfrm>
            <a:off x="4210050" y="1186755"/>
            <a:ext cx="4924426" cy="2769990"/>
          </a:xfrm>
          <a:prstGeom prst="rect">
            <a:avLst/>
          </a:prstGeom>
        </p:spPr>
      </p:pic>
      <p:sp>
        <p:nvSpPr>
          <p:cNvPr id="6" name="TextBox 5">
            <a:extLst>
              <a:ext uri="{FF2B5EF4-FFF2-40B4-BE49-F238E27FC236}">
                <a16:creationId xmlns:a16="http://schemas.microsoft.com/office/drawing/2014/main" id="{A93474E3-CF7C-E31B-D3D1-B05C19F7E780}"/>
              </a:ext>
            </a:extLst>
          </p:cNvPr>
          <p:cNvSpPr txBox="1"/>
          <p:nvPr/>
        </p:nvSpPr>
        <p:spPr>
          <a:xfrm>
            <a:off x="82519" y="1186756"/>
            <a:ext cx="4156694" cy="3000821"/>
          </a:xfrm>
          <a:prstGeom prst="rect">
            <a:avLst/>
          </a:prstGeom>
          <a:noFill/>
        </p:spPr>
        <p:txBody>
          <a:bodyPr wrap="square" rtlCol="0">
            <a:spAutoFit/>
          </a:bodyPr>
          <a:lstStyle/>
          <a:p>
            <a:pPr algn="just" defTabSz="342900"/>
            <a:r>
              <a:rPr lang="en-US" sz="1350" dirty="0">
                <a:solidFill>
                  <a:prstClr val="black"/>
                </a:solidFill>
                <a:latin typeface="Calibri"/>
              </a:rPr>
              <a:t>The roadmap for green hydrogen and its derivatives foresees its development in three phases:</a:t>
            </a: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The first phase, aims to learn from the development of the first pilot projects, specifically the development of missing regulations, the planning of infrastructure to be developed, and dialogue with the communities that will receive the projects.</a:t>
            </a:r>
          </a:p>
          <a:p>
            <a:pPr algn="just" defTabSz="342900"/>
            <a:endParaRPr lang="en-US" sz="1350" dirty="0">
              <a:solidFill>
                <a:prstClr val="black"/>
              </a:solidFill>
              <a:latin typeface="Calibri"/>
            </a:endParaRPr>
          </a:p>
          <a:p>
            <a:pPr algn="just" defTabSz="342900"/>
            <a:r>
              <a:rPr lang="en-US" sz="1350" dirty="0">
                <a:solidFill>
                  <a:prstClr val="black"/>
                </a:solidFill>
                <a:latin typeface="Calibri"/>
              </a:rPr>
              <a:t>The second phase is initiating large-scale production of hydrogen and derivatives, followed by a third phase in which the development of new export infrastructure allows for the incorporation of new derivatives for export (e.g., NH</a:t>
            </a:r>
            <a:r>
              <a:rPr lang="en-US" sz="1350" baseline="-25000" dirty="0">
                <a:solidFill>
                  <a:prstClr val="black"/>
                </a:solidFill>
                <a:latin typeface="Calibri"/>
              </a:rPr>
              <a:t>3</a:t>
            </a:r>
            <a:r>
              <a:rPr lang="en-US" sz="1350" dirty="0">
                <a:solidFill>
                  <a:prstClr val="black"/>
                </a:solidFill>
                <a:latin typeface="Calibri"/>
              </a:rPr>
              <a:t>). </a:t>
            </a:r>
            <a:endParaRPr lang="es-MX" sz="1350" dirty="0">
              <a:solidFill>
                <a:prstClr val="black"/>
              </a:solidFill>
              <a:latin typeface="Calibri"/>
            </a:endParaRPr>
          </a:p>
        </p:txBody>
      </p:sp>
    </p:spTree>
    <p:extLst>
      <p:ext uri="{BB962C8B-B14F-4D97-AF65-F5344CB8AC3E}">
        <p14:creationId xmlns:p14="http://schemas.microsoft.com/office/powerpoint/2010/main" val="934209949"/>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pPr algn="ctr"/>
            <a:r>
              <a:rPr lang="es-UY" dirty="0"/>
              <a:t>CHALLENGES</a:t>
            </a:r>
            <a:endParaRPr lang="en-US" dirty="0"/>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dirty="0">
                <a:solidFill>
                  <a:prstClr val="white"/>
                </a:solidFill>
                <a:latin typeface="Calibri"/>
              </a:rPr>
              <a:t>Action Plan for Power Sector </a:t>
            </a:r>
            <a:r>
              <a:rPr lang="en-US" sz="1350" dirty="0" err="1">
                <a:solidFill>
                  <a:prstClr val="white"/>
                </a:solidFill>
                <a:latin typeface="Calibri"/>
              </a:rPr>
              <a:t>Decarbonization</a:t>
            </a:r>
            <a:endParaRPr lang="en-US" sz="1350" dirty="0">
              <a:solidFill>
                <a:prstClr val="white"/>
              </a:solidFill>
              <a:latin typeface="Calibri"/>
            </a:endParaRPr>
          </a:p>
        </p:txBody>
      </p:sp>
      <p:sp>
        <p:nvSpPr>
          <p:cNvPr id="3" name="CuadroTexto 2"/>
          <p:cNvSpPr txBox="1"/>
          <p:nvPr/>
        </p:nvSpPr>
        <p:spPr>
          <a:xfrm>
            <a:off x="111684" y="995830"/>
            <a:ext cx="8981273" cy="2745303"/>
          </a:xfrm>
          <a:prstGeom prst="rect">
            <a:avLst/>
          </a:prstGeom>
          <a:noFill/>
        </p:spPr>
        <p:txBody>
          <a:bodyPr wrap="square" rtlCol="0">
            <a:spAutoFit/>
          </a:bodyPr>
          <a:lstStyle/>
          <a:p>
            <a:pPr algn="ctr" defTabSz="342900">
              <a:lnSpc>
                <a:spcPct val="113000"/>
              </a:lnSpc>
              <a:spcAft>
                <a:spcPts val="450"/>
              </a:spcAft>
            </a:pPr>
            <a:r>
              <a:rPr lang="es-ES" b="1" dirty="0" err="1">
                <a:solidFill>
                  <a:prstClr val="black"/>
                </a:solidFill>
                <a:latin typeface="Calibri"/>
                <a:sym typeface="Nunito"/>
              </a:rPr>
              <a:t>Interoperability</a:t>
            </a:r>
            <a:r>
              <a:rPr lang="es-ES" b="1" dirty="0">
                <a:solidFill>
                  <a:prstClr val="black"/>
                </a:solidFill>
                <a:latin typeface="Calibri"/>
                <a:sym typeface="Nunito"/>
              </a:rPr>
              <a:t> </a:t>
            </a:r>
          </a:p>
          <a:p>
            <a:pPr algn="ctr" defTabSz="342900">
              <a:lnSpc>
                <a:spcPct val="113000"/>
              </a:lnSpc>
              <a:spcAft>
                <a:spcPts val="450"/>
              </a:spcAft>
            </a:pPr>
            <a:endParaRPr lang="es-ES" sz="1500" b="1" dirty="0">
              <a:solidFill>
                <a:prstClr val="black"/>
              </a:solidFill>
              <a:latin typeface="Calibri"/>
              <a:sym typeface="Nunito"/>
            </a:endParaRPr>
          </a:p>
          <a:p>
            <a:pPr marL="214313" indent="-214313" defTabSz="342900">
              <a:lnSpc>
                <a:spcPct val="113000"/>
              </a:lnSpc>
              <a:spcAft>
                <a:spcPts val="450"/>
              </a:spcAft>
              <a:buFont typeface="Arial" panose="020B0604020202020204" pitchFamily="34" charset="0"/>
              <a:buChar char="•"/>
            </a:pPr>
            <a:r>
              <a:rPr lang="en-US" sz="1350" dirty="0">
                <a:solidFill>
                  <a:prstClr val="black"/>
                </a:solidFill>
                <a:latin typeface="Calibri"/>
                <a:sym typeface="Nunito"/>
              </a:rPr>
              <a:t>The public charging network has yet to develop in Uruguay.</a:t>
            </a:r>
          </a:p>
          <a:p>
            <a:pPr marL="214313" indent="-214313" defTabSz="342900">
              <a:lnSpc>
                <a:spcPct val="113000"/>
              </a:lnSpc>
              <a:spcAft>
                <a:spcPts val="450"/>
              </a:spcAft>
              <a:buFont typeface="Arial" panose="020B0604020202020204" pitchFamily="34" charset="0"/>
              <a:buChar char="•"/>
            </a:pPr>
            <a:r>
              <a:rPr lang="en-US" sz="1350" dirty="0">
                <a:solidFill>
                  <a:prstClr val="black"/>
                </a:solidFill>
                <a:latin typeface="Calibri"/>
                <a:sym typeface="Nunito"/>
              </a:rPr>
              <a:t>There is an ever-growing increase in electric vehicle sales.</a:t>
            </a:r>
          </a:p>
          <a:p>
            <a:pPr marL="214313" indent="-214313" defTabSz="342900">
              <a:lnSpc>
                <a:spcPct val="113000"/>
              </a:lnSpc>
              <a:spcAft>
                <a:spcPts val="450"/>
              </a:spcAft>
              <a:buFont typeface="Arial" panose="020B0604020202020204" pitchFamily="34" charset="0"/>
              <a:buChar char="•"/>
            </a:pPr>
            <a:r>
              <a:rPr lang="en-US" sz="1350" dirty="0">
                <a:solidFill>
                  <a:prstClr val="black"/>
                </a:solidFill>
                <a:latin typeface="Calibri"/>
                <a:sym typeface="Nunito"/>
              </a:rPr>
              <a:t>There are already public and private actors → the interoperability service manager role has become especially relevant.</a:t>
            </a:r>
          </a:p>
          <a:p>
            <a:pPr marL="214313" indent="-214313" defTabSz="342900">
              <a:lnSpc>
                <a:spcPct val="113000"/>
              </a:lnSpc>
              <a:spcAft>
                <a:spcPts val="450"/>
              </a:spcAft>
              <a:buFont typeface="Arial" panose="020B0604020202020204" pitchFamily="34" charset="0"/>
              <a:buChar char="•"/>
            </a:pPr>
            <a:r>
              <a:rPr lang="en-US" sz="1350" dirty="0">
                <a:solidFill>
                  <a:prstClr val="black"/>
                </a:solidFill>
                <a:latin typeface="Calibri"/>
                <a:sym typeface="Nunito"/>
              </a:rPr>
              <a:t>Relevance of implementing interoperability on time → minimizing communication problems, compatibility problems, avoiding bad user experience with multiple charging apps, payment methods, among others. </a:t>
            </a:r>
          </a:p>
          <a:p>
            <a:pPr marL="214313" indent="-214313" defTabSz="342900">
              <a:lnSpc>
                <a:spcPct val="113000"/>
              </a:lnSpc>
              <a:spcAft>
                <a:spcPts val="450"/>
              </a:spcAft>
              <a:buFont typeface="Arial" panose="020B0604020202020204" pitchFamily="34" charset="0"/>
              <a:buChar char="•"/>
            </a:pPr>
            <a:r>
              <a:rPr lang="en-US" sz="1350" dirty="0">
                <a:solidFill>
                  <a:prstClr val="black"/>
                </a:solidFill>
                <a:latin typeface="Calibri"/>
                <a:sym typeface="Nunito"/>
              </a:rPr>
              <a:t>Regulations must accompany the changes and innovations that are being processed → an environment of high uncertainty.</a:t>
            </a:r>
            <a:endParaRPr lang="es-ES" sz="1350" b="1" dirty="0">
              <a:solidFill>
                <a:prstClr val="black"/>
              </a:solidFill>
              <a:latin typeface="Nunito" panose="020B0604020202020204" charset="0"/>
              <a:sym typeface="Nunito"/>
            </a:endParaRPr>
          </a:p>
          <a:p>
            <a:pPr defTabSz="342900">
              <a:lnSpc>
                <a:spcPct val="113000"/>
              </a:lnSpc>
              <a:spcAft>
                <a:spcPts val="450"/>
              </a:spcAft>
            </a:pPr>
            <a:r>
              <a:rPr lang="es-ES" sz="1350" b="1" dirty="0">
                <a:solidFill>
                  <a:prstClr val="black"/>
                </a:solidFill>
                <a:latin typeface="Calibri"/>
                <a:sym typeface="Nunito"/>
              </a:rPr>
              <a:t>	</a:t>
            </a:r>
          </a:p>
        </p:txBody>
      </p:sp>
      <p:pic>
        <p:nvPicPr>
          <p:cNvPr id="13" name="Imagen 12"/>
          <p:cNvPicPr>
            <a:picLocks noChangeAspect="1"/>
          </p:cNvPicPr>
          <p:nvPr/>
        </p:nvPicPr>
        <p:blipFill>
          <a:blip r:embed="rId3"/>
          <a:stretch>
            <a:fillRect/>
          </a:stretch>
        </p:blipFill>
        <p:spPr>
          <a:xfrm>
            <a:off x="3539613" y="3423660"/>
            <a:ext cx="1886204" cy="1017350"/>
          </a:xfrm>
          <a:prstGeom prst="rect">
            <a:avLst/>
          </a:prstGeom>
        </p:spPr>
      </p:pic>
    </p:spTree>
    <p:extLst>
      <p:ext uri="{BB962C8B-B14F-4D97-AF65-F5344CB8AC3E}">
        <p14:creationId xmlns:p14="http://schemas.microsoft.com/office/powerpoint/2010/main" val="506201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A28372B3-46A0-C419-BA63-9660EB26415A}"/>
              </a:ext>
            </a:extLst>
          </p:cNvPr>
          <p:cNvSpPr>
            <a:spLocks noGrp="1"/>
          </p:cNvSpPr>
          <p:nvPr>
            <p:ph sz="quarter" idx="10"/>
          </p:nvPr>
        </p:nvSpPr>
        <p:spPr>
          <a:xfrm>
            <a:off x="111685" y="453938"/>
            <a:ext cx="7948309" cy="383474"/>
          </a:xfrm>
        </p:spPr>
        <p:txBody>
          <a:bodyPr/>
          <a:lstStyle/>
          <a:p>
            <a:pPr algn="ctr"/>
            <a:r>
              <a:rPr lang="en-US" dirty="0"/>
              <a:t>CHALLENGES</a:t>
            </a:r>
          </a:p>
        </p:txBody>
      </p:sp>
      <p:sp>
        <p:nvSpPr>
          <p:cNvPr id="3" name="Rectangle 2">
            <a:extLst>
              <a:ext uri="{FF2B5EF4-FFF2-40B4-BE49-F238E27FC236}">
                <a16:creationId xmlns:a16="http://schemas.microsoft.com/office/drawing/2014/main" id="{3950EF42-FCFC-D6E3-D223-CB9B80787F5D}"/>
              </a:ext>
            </a:extLst>
          </p:cNvPr>
          <p:cNvSpPr/>
          <p:nvPr/>
        </p:nvSpPr>
        <p:spPr>
          <a:xfrm>
            <a:off x="111685" y="80792"/>
            <a:ext cx="3364380"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a:solidFill>
                  <a:prstClr val="white"/>
                </a:solidFill>
                <a:latin typeface="Calibri"/>
              </a:rPr>
              <a:t>Action Plan for Power Sector Decarbonization</a:t>
            </a:r>
          </a:p>
        </p:txBody>
      </p:sp>
      <p:sp>
        <p:nvSpPr>
          <p:cNvPr id="4" name="CuadroTexto 3"/>
          <p:cNvSpPr txBox="1"/>
          <p:nvPr/>
        </p:nvSpPr>
        <p:spPr>
          <a:xfrm>
            <a:off x="111685" y="1453208"/>
            <a:ext cx="8870950" cy="2354491"/>
          </a:xfrm>
          <a:prstGeom prst="rect">
            <a:avLst/>
          </a:prstGeom>
          <a:noFill/>
        </p:spPr>
        <p:txBody>
          <a:bodyPr wrap="square" lIns="68580" tIns="34290" rIns="68580" bIns="34290" rtlCol="0" anchor="t">
            <a:spAutoFit/>
          </a:bodyPr>
          <a:lstStyle/>
          <a:p>
            <a:pPr marL="214313" indent="-214313" defTabSz="342900">
              <a:buFont typeface="Arial" panose="020B0604020202020204" pitchFamily="34" charset="0"/>
              <a:buChar char="•"/>
            </a:pPr>
            <a:endParaRPr lang="en-US" sz="1350" dirty="0">
              <a:solidFill>
                <a:prstClr val="black"/>
              </a:solidFill>
              <a:latin typeface="Calibri"/>
            </a:endParaRPr>
          </a:p>
          <a:p>
            <a:pPr marL="214313" indent="-214313" defTabSz="342900">
              <a:buFont typeface="Arial" panose="020B0604020202020204" pitchFamily="34" charset="0"/>
              <a:buChar char="•"/>
            </a:pPr>
            <a:endParaRPr lang="en-US" sz="1350" dirty="0">
              <a:solidFill>
                <a:prstClr val="black"/>
              </a:solidFill>
              <a:latin typeface="Calibri"/>
            </a:endParaRPr>
          </a:p>
          <a:p>
            <a:pPr defTabSz="342900">
              <a:tabLst>
                <a:tab pos="473869" algn="l"/>
              </a:tabLst>
            </a:pPr>
            <a:r>
              <a:rPr lang="en-US" sz="1350" dirty="0">
                <a:solidFill>
                  <a:prstClr val="black"/>
                </a:solidFill>
                <a:latin typeface="Calibri"/>
              </a:rPr>
              <a:t>    - For the near future, key activities:</a:t>
            </a:r>
          </a:p>
          <a:p>
            <a:pPr defTabSz="342900">
              <a:tabLst>
                <a:tab pos="473869" algn="l"/>
              </a:tabLst>
            </a:pPr>
            <a:endParaRPr lang="en-US" sz="1350" dirty="0">
              <a:solidFill>
                <a:prstClr val="black"/>
              </a:solidFill>
              <a:latin typeface="Calibri"/>
            </a:endParaRPr>
          </a:p>
          <a:p>
            <a:pPr marL="214313" indent="-214313" defTabSz="342900">
              <a:buFont typeface="Wingdings" panose="05000000000000000000" pitchFamily="2" charset="2"/>
              <a:buChar char="§"/>
              <a:tabLst>
                <a:tab pos="473869" algn="l"/>
              </a:tabLst>
            </a:pPr>
            <a:r>
              <a:rPr lang="en-US" sz="1350" dirty="0">
                <a:solidFill>
                  <a:prstClr val="black"/>
                </a:solidFill>
                <a:latin typeface="Calibri"/>
              </a:rPr>
              <a:t>load studies and battery energy storage system modeling</a:t>
            </a:r>
          </a:p>
          <a:p>
            <a:pPr defTabSz="342900">
              <a:tabLst>
                <a:tab pos="473869" algn="l"/>
              </a:tabLst>
            </a:pPr>
            <a:endParaRPr lang="en-US" sz="1350" dirty="0">
              <a:solidFill>
                <a:prstClr val="black"/>
              </a:solidFill>
              <a:latin typeface="Calibri"/>
            </a:endParaRPr>
          </a:p>
          <a:p>
            <a:pPr marL="214313" indent="-214313" defTabSz="342900">
              <a:buFont typeface="Wingdings" panose="05000000000000000000" pitchFamily="2" charset="2"/>
              <a:buChar char="§"/>
              <a:tabLst>
                <a:tab pos="473869" algn="l"/>
              </a:tabLst>
            </a:pPr>
            <a:r>
              <a:rPr lang="en-US" sz="1350" dirty="0">
                <a:solidFill>
                  <a:prstClr val="black"/>
                </a:solidFill>
                <a:latin typeface="Calibri"/>
              </a:rPr>
              <a:t>technology diffusion/awareness among stakeholders and regulatory framework development</a:t>
            </a:r>
          </a:p>
          <a:p>
            <a:pPr marL="214313" indent="-214313" defTabSz="342900">
              <a:buFont typeface="Wingdings" panose="05000000000000000000" pitchFamily="2" charset="2"/>
              <a:buChar char="§"/>
              <a:tabLst>
                <a:tab pos="473869" algn="l"/>
              </a:tabLst>
            </a:pPr>
            <a:endParaRPr lang="en-US" sz="1350" dirty="0">
              <a:solidFill>
                <a:prstClr val="black"/>
              </a:solidFill>
              <a:latin typeface="Calibri"/>
              <a:ea typeface="Calibri"/>
              <a:cs typeface="Calibri"/>
            </a:endParaRPr>
          </a:p>
          <a:p>
            <a:pPr marL="214313" indent="-214313" defTabSz="342900">
              <a:buFont typeface="Wingdings" panose="05000000000000000000" pitchFamily="2" charset="2"/>
              <a:buChar char="§"/>
              <a:tabLst>
                <a:tab pos="473869" algn="l"/>
              </a:tabLst>
            </a:pPr>
            <a:r>
              <a:rPr lang="en-US" sz="1350" dirty="0">
                <a:solidFill>
                  <a:prstClr val="black"/>
                </a:solidFill>
                <a:latin typeface="Calibri"/>
              </a:rPr>
              <a:t>alternative to use energy surpluses </a:t>
            </a:r>
            <a:endParaRPr lang="en-US" sz="1350" dirty="0">
              <a:solidFill>
                <a:prstClr val="black"/>
              </a:solidFill>
              <a:latin typeface="Calibri"/>
              <a:ea typeface="Calibri"/>
              <a:cs typeface="Calibri"/>
            </a:endParaRPr>
          </a:p>
          <a:p>
            <a:pPr marL="214313" indent="-214313" defTabSz="342900">
              <a:buFont typeface="Wingdings" panose="05000000000000000000" pitchFamily="2" charset="2"/>
              <a:buChar char="§"/>
              <a:tabLst>
                <a:tab pos="473869" algn="l"/>
              </a:tabLst>
            </a:pPr>
            <a:endParaRPr lang="en-US" sz="1350" dirty="0">
              <a:solidFill>
                <a:prstClr val="black"/>
              </a:solidFill>
              <a:latin typeface="Calibri"/>
              <a:ea typeface="Calibri"/>
              <a:cs typeface="Calibri"/>
            </a:endParaRPr>
          </a:p>
          <a:p>
            <a:pPr marL="214313" indent="-214313" defTabSz="342900">
              <a:buFont typeface="Arial" panose="020B0604020202020204" pitchFamily="34" charset="0"/>
              <a:buChar char="•"/>
              <a:tabLst>
                <a:tab pos="473869" algn="l"/>
              </a:tabLst>
            </a:pPr>
            <a:endParaRPr lang="en-US" sz="1350" dirty="0">
              <a:solidFill>
                <a:prstClr val="black"/>
              </a:solidFill>
              <a:latin typeface="Calibri"/>
              <a:ea typeface="Calibri"/>
              <a:cs typeface="Calibri"/>
            </a:endParaRPr>
          </a:p>
        </p:txBody>
      </p:sp>
      <p:sp>
        <p:nvSpPr>
          <p:cNvPr id="2" name="Rectángulo 1"/>
          <p:cNvSpPr/>
          <p:nvPr/>
        </p:nvSpPr>
        <p:spPr>
          <a:xfrm>
            <a:off x="2275891" y="1194386"/>
            <a:ext cx="4803944" cy="369332"/>
          </a:xfrm>
          <a:prstGeom prst="rect">
            <a:avLst/>
          </a:prstGeom>
        </p:spPr>
        <p:txBody>
          <a:bodyPr wrap="none">
            <a:spAutoFit/>
          </a:bodyPr>
          <a:lstStyle/>
          <a:p>
            <a:pPr defTabSz="342900"/>
            <a:r>
              <a:rPr lang="en-US" b="1" dirty="0">
                <a:solidFill>
                  <a:prstClr val="black"/>
                </a:solidFill>
                <a:latin typeface="Calibri"/>
              </a:rPr>
              <a:t>Energy storage (battery energy storage systems)</a:t>
            </a:r>
            <a:r>
              <a:rPr lang="en-US" dirty="0">
                <a:solidFill>
                  <a:prstClr val="black"/>
                </a:solidFill>
                <a:latin typeface="Calibri"/>
              </a:rPr>
              <a:t> </a:t>
            </a:r>
            <a:endParaRPr lang="en-US" dirty="0">
              <a:solidFill>
                <a:prstClr val="black"/>
              </a:solidFill>
              <a:latin typeface="Calibri"/>
              <a:ea typeface="Calibri"/>
              <a:cs typeface="Calibri"/>
            </a:endParaRPr>
          </a:p>
        </p:txBody>
      </p:sp>
      <p:sp>
        <p:nvSpPr>
          <p:cNvPr id="5" name="Rectángulo 4"/>
          <p:cNvSpPr/>
          <p:nvPr/>
        </p:nvSpPr>
        <p:spPr>
          <a:xfrm>
            <a:off x="2528278" y="3634574"/>
            <a:ext cx="4037762" cy="646331"/>
          </a:xfrm>
          <a:prstGeom prst="rect">
            <a:avLst/>
          </a:prstGeom>
        </p:spPr>
        <p:txBody>
          <a:bodyPr wrap="square">
            <a:spAutoFit/>
          </a:bodyPr>
          <a:lstStyle/>
          <a:p>
            <a:pPr defTabSz="342900">
              <a:tabLst>
                <a:tab pos="473869" algn="l"/>
              </a:tabLst>
            </a:pPr>
            <a:r>
              <a:rPr lang="en-US" dirty="0">
                <a:solidFill>
                  <a:prstClr val="black"/>
                </a:solidFill>
                <a:latin typeface="Calibri"/>
              </a:rPr>
              <a:t>Define a roadmap for the Uruguayan case</a:t>
            </a:r>
          </a:p>
        </p:txBody>
      </p:sp>
    </p:spTree>
    <p:extLst>
      <p:ext uri="{BB962C8B-B14F-4D97-AF65-F5344CB8AC3E}">
        <p14:creationId xmlns:p14="http://schemas.microsoft.com/office/powerpoint/2010/main" val="2973165716"/>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50EF42-FCFC-D6E3-D223-CB9B80787F5D}"/>
              </a:ext>
            </a:extLst>
          </p:cNvPr>
          <p:cNvSpPr/>
          <p:nvPr/>
        </p:nvSpPr>
        <p:spPr>
          <a:xfrm>
            <a:off x="111685" y="80792"/>
            <a:ext cx="3364380"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a:solidFill>
                  <a:prstClr val="white"/>
                </a:solidFill>
                <a:latin typeface="Calibri"/>
              </a:rPr>
              <a:t>Action Plan for Power Sector Decarbonization</a:t>
            </a:r>
          </a:p>
        </p:txBody>
      </p:sp>
      <p:sp>
        <p:nvSpPr>
          <p:cNvPr id="4" name="CuadroTexto 3"/>
          <p:cNvSpPr txBox="1"/>
          <p:nvPr/>
        </p:nvSpPr>
        <p:spPr>
          <a:xfrm>
            <a:off x="0" y="2102138"/>
            <a:ext cx="8870950" cy="438582"/>
          </a:xfrm>
          <a:prstGeom prst="rect">
            <a:avLst/>
          </a:prstGeom>
          <a:noFill/>
        </p:spPr>
        <p:txBody>
          <a:bodyPr wrap="square" lIns="68580" tIns="34290" rIns="68580" bIns="34290" rtlCol="0" anchor="t">
            <a:spAutoFit/>
          </a:bodyPr>
          <a:lstStyle/>
          <a:p>
            <a:pPr algn="ctr" defTabSz="342900">
              <a:tabLst>
                <a:tab pos="473869" algn="l"/>
              </a:tabLst>
            </a:pPr>
            <a:r>
              <a:rPr lang="en-US" sz="2400" dirty="0">
                <a:solidFill>
                  <a:srgbClr val="1F497D">
                    <a:lumMod val="50000"/>
                  </a:srgbClr>
                </a:solidFill>
                <a:latin typeface="Calibri"/>
                <a:ea typeface="Calibri"/>
                <a:cs typeface="Calibri"/>
              </a:rPr>
              <a:t>Thank you for your attention</a:t>
            </a:r>
          </a:p>
        </p:txBody>
      </p:sp>
    </p:spTree>
    <p:extLst>
      <p:ext uri="{BB962C8B-B14F-4D97-AF65-F5344CB8AC3E}">
        <p14:creationId xmlns:p14="http://schemas.microsoft.com/office/powerpoint/2010/main" val="1321953757"/>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5DAF204-74EF-0ACC-DC5A-0F0446A8520A}"/>
              </a:ext>
            </a:extLst>
          </p:cNvPr>
          <p:cNvSpPr>
            <a:spLocks noGrp="1"/>
          </p:cNvSpPr>
          <p:nvPr>
            <p:ph idx="1"/>
          </p:nvPr>
        </p:nvSpPr>
        <p:spPr>
          <a:xfrm>
            <a:off x="272949" y="1125197"/>
            <a:ext cx="8702815" cy="3438116"/>
          </a:xfrm>
        </p:spPr>
        <p:txBody>
          <a:bodyPr vert="horz" lIns="0" tIns="45720" rIns="91440" bIns="0" rtlCol="0" anchor="t">
            <a:noAutofit/>
          </a:bodyPr>
          <a:lstStyle/>
          <a:p>
            <a:r>
              <a:rPr lang="en-US" sz="1200" b="1"/>
              <a:t>Clean Energy Solutions Center (CESC)</a:t>
            </a:r>
          </a:p>
          <a:p>
            <a:pPr lvl="1"/>
            <a:r>
              <a:rPr lang="en-US" sz="1200">
                <a:hlinkClick r:id="rId2"/>
              </a:rPr>
              <a:t>Check out our website</a:t>
            </a:r>
            <a:endParaRPr lang="en-US" sz="1200"/>
          </a:p>
          <a:p>
            <a:pPr lvl="1"/>
            <a:r>
              <a:rPr lang="en-US" sz="1200">
                <a:hlinkClick r:id="rId3"/>
              </a:rPr>
              <a:t>LinkedIn</a:t>
            </a:r>
            <a:endParaRPr lang="en-US" sz="1200"/>
          </a:p>
          <a:p>
            <a:pPr lvl="1"/>
            <a:r>
              <a:rPr lang="en-US" sz="1200">
                <a:hlinkClick r:id="rId4"/>
              </a:rPr>
              <a:t>CESC updates and event invitations</a:t>
            </a:r>
            <a:endParaRPr lang="en-US" sz="1200"/>
          </a:p>
          <a:p>
            <a:pPr marL="342900" lvl="1" indent="0">
              <a:buNone/>
            </a:pPr>
            <a:endParaRPr lang="en-US" sz="1200"/>
          </a:p>
          <a:p>
            <a:r>
              <a:rPr lang="en-US" sz="1200" b="1"/>
              <a:t>21</a:t>
            </a:r>
            <a:r>
              <a:rPr lang="en-US" sz="1200" b="1" baseline="30000"/>
              <a:t>st</a:t>
            </a:r>
            <a:r>
              <a:rPr lang="en-US" sz="1200" b="1"/>
              <a:t> Century Power Partnership (21CPP)</a:t>
            </a:r>
          </a:p>
          <a:p>
            <a:pPr lvl="1"/>
            <a:r>
              <a:rPr lang="en-US" sz="1200">
                <a:hlinkClick r:id="rId5"/>
              </a:rPr>
              <a:t>Check out the 21CPP website</a:t>
            </a:r>
            <a:endParaRPr lang="en-US" sz="1200"/>
          </a:p>
          <a:p>
            <a:pPr lvl="1"/>
            <a:r>
              <a:rPr lang="en-US" sz="1200">
                <a:hlinkClick r:id="rId3"/>
              </a:rPr>
              <a:t>LinkedIn</a:t>
            </a:r>
            <a:endParaRPr lang="en-US" sz="1200"/>
          </a:p>
          <a:p>
            <a:pPr lvl="1"/>
            <a:r>
              <a:rPr lang="en-US" sz="1200">
                <a:hlinkClick r:id="rId6"/>
              </a:rPr>
              <a:t>21CPP Resources</a:t>
            </a:r>
            <a:endParaRPr lang="en-US" sz="1200" b="1"/>
          </a:p>
          <a:p>
            <a:endParaRPr lang="en-US" sz="1200" b="1"/>
          </a:p>
          <a:p>
            <a:r>
              <a:rPr lang="en-US" sz="1200" b="1"/>
              <a:t>Clean Energy Ministerial (CEM)</a:t>
            </a:r>
          </a:p>
          <a:p>
            <a:pPr lvl="1"/>
            <a:r>
              <a:rPr lang="en-US" sz="1200">
                <a:hlinkClick r:id="rId7"/>
              </a:rPr>
              <a:t>Check out our website</a:t>
            </a:r>
            <a:endParaRPr lang="en-US" sz="1200"/>
          </a:p>
          <a:p>
            <a:pPr lvl="1"/>
            <a:r>
              <a:rPr lang="en-US" sz="1200">
                <a:hlinkClick r:id="rId8"/>
              </a:rPr>
              <a:t>LinkedIn</a:t>
            </a:r>
            <a:endParaRPr lang="en-US" sz="1200"/>
          </a:p>
          <a:p>
            <a:pPr lvl="1"/>
            <a:r>
              <a:rPr lang="en-US" sz="1200">
                <a:hlinkClick r:id="rId9"/>
              </a:rPr>
              <a:t>Subscribe to the CEM newsletter</a:t>
            </a:r>
            <a:r>
              <a:rPr lang="en-US" sz="1200">
                <a:solidFill>
                  <a:srgbClr val="0000FF"/>
                </a:solidFill>
                <a:cs typeface="Arial"/>
              </a:rPr>
              <a:t>!</a:t>
            </a:r>
          </a:p>
          <a:p>
            <a:pPr marL="342900" lvl="1" indent="0">
              <a:buNone/>
            </a:pPr>
            <a:endParaRPr lang="en-US" sz="1400" b="1"/>
          </a:p>
          <a:p>
            <a:pPr marL="342900" lvl="1" indent="0">
              <a:buNone/>
            </a:pPr>
            <a:endParaRPr lang="en-US" sz="1400">
              <a:solidFill>
                <a:srgbClr val="0000FF"/>
              </a:solidFill>
              <a:cs typeface="Arial"/>
            </a:endParaRPr>
          </a:p>
        </p:txBody>
      </p:sp>
      <p:pic>
        <p:nvPicPr>
          <p:cNvPr id="5" name="Graphic 4" descr="Newspaper outline">
            <a:extLst>
              <a:ext uri="{FF2B5EF4-FFF2-40B4-BE49-F238E27FC236}">
                <a16:creationId xmlns:a16="http://schemas.microsoft.com/office/drawing/2014/main" id="{F9326690-B051-A0F4-E6B6-166C8DF7C1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59335" y="1894817"/>
            <a:ext cx="1898875" cy="1898875"/>
          </a:xfrm>
          <a:prstGeom prst="rect">
            <a:avLst/>
          </a:prstGeom>
        </p:spPr>
      </p:pic>
      <p:sp>
        <p:nvSpPr>
          <p:cNvPr id="6" name="Title 1">
            <a:extLst>
              <a:ext uri="{FF2B5EF4-FFF2-40B4-BE49-F238E27FC236}">
                <a16:creationId xmlns:a16="http://schemas.microsoft.com/office/drawing/2014/main" id="{34F23990-0374-AB41-6290-918F24C62334}"/>
              </a:ext>
            </a:extLst>
          </p:cNvPr>
          <p:cNvSpPr>
            <a:spLocks noGrp="1"/>
          </p:cNvSpPr>
          <p:nvPr>
            <p:ph type="title"/>
          </p:nvPr>
        </p:nvSpPr>
        <p:spPr>
          <a:xfrm>
            <a:off x="269310" y="154781"/>
            <a:ext cx="8874690" cy="444104"/>
          </a:xfrm>
        </p:spPr>
        <p:txBody>
          <a:bodyPr/>
          <a:lstStyle/>
          <a:p>
            <a:r>
              <a:rPr lang="en-US"/>
              <a:t>Connect With Us Online</a:t>
            </a:r>
          </a:p>
        </p:txBody>
      </p:sp>
      <p:pic>
        <p:nvPicPr>
          <p:cNvPr id="2" name="Picture 1">
            <a:extLst>
              <a:ext uri="{FF2B5EF4-FFF2-40B4-BE49-F238E27FC236}">
                <a16:creationId xmlns:a16="http://schemas.microsoft.com/office/drawing/2014/main" id="{16DC0D67-C5D9-A8F1-E3B3-7ADCD8439D8E}"/>
              </a:ext>
            </a:extLst>
          </p:cNvPr>
          <p:cNvPicPr>
            <a:picLocks noChangeAspect="1"/>
          </p:cNvPicPr>
          <p:nvPr/>
        </p:nvPicPr>
        <p:blipFill>
          <a:blip r:embed="rId12"/>
          <a:stretch>
            <a:fillRect/>
          </a:stretch>
        </p:blipFill>
        <p:spPr>
          <a:xfrm>
            <a:off x="4615661" y="991820"/>
            <a:ext cx="2986224" cy="995408"/>
          </a:xfrm>
          <a:prstGeom prst="rect">
            <a:avLst/>
          </a:prstGeom>
        </p:spPr>
      </p:pic>
      <p:pic>
        <p:nvPicPr>
          <p:cNvPr id="3" name="Picture 2" descr="A black background with blue and green text&#10;&#10;Description automatically generated with low confidence">
            <a:extLst>
              <a:ext uri="{FF2B5EF4-FFF2-40B4-BE49-F238E27FC236}">
                <a16:creationId xmlns:a16="http://schemas.microsoft.com/office/drawing/2014/main" id="{411FD977-E6E7-8E20-1593-102CBB9847F7}"/>
              </a:ext>
            </a:extLst>
          </p:cNvPr>
          <p:cNvPicPr>
            <a:picLocks noChangeAspect="1"/>
          </p:cNvPicPr>
          <p:nvPr/>
        </p:nvPicPr>
        <p:blipFill>
          <a:blip r:embed="rId13"/>
          <a:stretch>
            <a:fillRect/>
          </a:stretch>
        </p:blipFill>
        <p:spPr>
          <a:xfrm>
            <a:off x="4448680" y="3653976"/>
            <a:ext cx="3320186" cy="995408"/>
          </a:xfrm>
          <a:prstGeom prst="rect">
            <a:avLst/>
          </a:prstGeom>
        </p:spPr>
      </p:pic>
      <p:sp>
        <p:nvSpPr>
          <p:cNvPr id="7" name="Rectangle 6">
            <a:extLst>
              <a:ext uri="{FF2B5EF4-FFF2-40B4-BE49-F238E27FC236}">
                <a16:creationId xmlns:a16="http://schemas.microsoft.com/office/drawing/2014/main" id="{E7DEFA2A-5D59-CEFC-7400-E824A29ABE4B}"/>
              </a:ext>
            </a:extLst>
          </p:cNvPr>
          <p:cNvSpPr/>
          <p:nvPr/>
        </p:nvSpPr>
        <p:spPr>
          <a:xfrm>
            <a:off x="4597722" y="102210"/>
            <a:ext cx="4528339" cy="6264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892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046ED-F4B9-90AE-DB17-73DCDAFBAC7B}"/>
              </a:ext>
            </a:extLst>
          </p:cNvPr>
          <p:cNvSpPr>
            <a:spLocks noGrp="1"/>
          </p:cNvSpPr>
          <p:nvPr>
            <p:ph type="ctrTitle"/>
          </p:nvPr>
        </p:nvSpPr>
        <p:spPr>
          <a:xfrm>
            <a:off x="3213203" y="2968926"/>
            <a:ext cx="5668526" cy="1086437"/>
          </a:xfrm>
        </p:spPr>
        <p:txBody>
          <a:bodyPr/>
          <a:lstStyle/>
          <a:p>
            <a:r>
              <a:rPr lang="en-US"/>
              <a:t>Thank You!</a:t>
            </a:r>
          </a:p>
        </p:txBody>
      </p:sp>
      <p:sp>
        <p:nvSpPr>
          <p:cNvPr id="6" name="TextBox 5">
            <a:extLst>
              <a:ext uri="{FF2B5EF4-FFF2-40B4-BE49-F238E27FC236}">
                <a16:creationId xmlns:a16="http://schemas.microsoft.com/office/drawing/2014/main" id="{5D52A5E5-1C6E-24F7-5DF8-A9C213E49895}"/>
              </a:ext>
            </a:extLst>
          </p:cNvPr>
          <p:cNvSpPr txBox="1"/>
          <p:nvPr/>
        </p:nvSpPr>
        <p:spPr>
          <a:xfrm>
            <a:off x="82942" y="4778396"/>
            <a:ext cx="90691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DO NOT CITE OR REFERENCE. </a:t>
            </a:r>
            <a:r>
              <a:rPr kumimoji="0" lang="en-US" sz="900" b="0" i="0" u="none" strike="noStrike" kern="1200" cap="none" spc="0" normalizeH="0" baseline="0" noProof="0">
                <a:ln>
                  <a:noFill/>
                </a:ln>
                <a:solidFill>
                  <a:prstClr val="white"/>
                </a:solidFill>
                <a:effectLst/>
                <a:uLnTx/>
                <a:uFillTx/>
                <a:latin typeface="Arial"/>
                <a:ea typeface="+mn-ea"/>
                <a:cs typeface="+mn-cs"/>
              </a:rPr>
              <a:t>This work is not for distribution or commercial purposes. The methodology, formula, and analysis used and presented in this document and the views herein do not necessarily represent the views of or are endorsed by the U.S. Department of Energy or the U.S. Government, or any agency thereof.</a:t>
            </a:r>
          </a:p>
        </p:txBody>
      </p:sp>
    </p:spTree>
    <p:extLst>
      <p:ext uri="{BB962C8B-B14F-4D97-AF65-F5344CB8AC3E}">
        <p14:creationId xmlns:p14="http://schemas.microsoft.com/office/powerpoint/2010/main" val="694490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8CC6ED-D89A-064F-BC51-785F01E839B5}"/>
              </a:ext>
            </a:extLst>
          </p:cNvPr>
          <p:cNvSpPr>
            <a:spLocks noGrp="1"/>
          </p:cNvSpPr>
          <p:nvPr>
            <p:ph type="ctrTitle"/>
          </p:nvPr>
        </p:nvSpPr>
        <p:spPr>
          <a:xfrm>
            <a:off x="3205315" y="3040742"/>
            <a:ext cx="5668526" cy="1086437"/>
          </a:xfrm>
        </p:spPr>
        <p:txBody>
          <a:bodyPr/>
          <a:lstStyle/>
          <a:p>
            <a:r>
              <a:rPr lang="en-US"/>
              <a:t>Webinar &amp; Speaker Introductions</a:t>
            </a:r>
          </a:p>
        </p:txBody>
      </p:sp>
      <p:sp>
        <p:nvSpPr>
          <p:cNvPr id="3" name="Subtitle 2">
            <a:extLst>
              <a:ext uri="{FF2B5EF4-FFF2-40B4-BE49-F238E27FC236}">
                <a16:creationId xmlns:a16="http://schemas.microsoft.com/office/drawing/2014/main" id="{9CEF51B6-5B11-79B8-374B-4E15064E3AC7}"/>
              </a:ext>
            </a:extLst>
          </p:cNvPr>
          <p:cNvSpPr>
            <a:spLocks noGrp="1"/>
          </p:cNvSpPr>
          <p:nvPr>
            <p:ph type="subTitle" idx="1"/>
          </p:nvPr>
        </p:nvSpPr>
        <p:spPr>
          <a:xfrm>
            <a:off x="3202420" y="3583095"/>
            <a:ext cx="5671421" cy="676655"/>
          </a:xfrm>
        </p:spPr>
        <p:txBody>
          <a:bodyPr vert="horz" lIns="0" tIns="0" rIns="0" bIns="0" rtlCol="0" anchor="t">
            <a:noAutofit/>
          </a:bodyPr>
          <a:lstStyle/>
          <a:p>
            <a:r>
              <a:rPr lang="en-US" dirty="0">
                <a:cs typeface="Arial"/>
              </a:rPr>
              <a:t>Holly Darrow, Researcher</a:t>
            </a:r>
          </a:p>
          <a:p>
            <a:r>
              <a:rPr lang="en-US" i="1" dirty="0">
                <a:cs typeface="Arial"/>
              </a:rPr>
              <a:t>National Renewable Energy Laboratory</a:t>
            </a:r>
            <a:endParaRPr lang="en-US" i="1" dirty="0"/>
          </a:p>
          <a:p>
            <a:endParaRPr lang="en-US" dirty="0">
              <a:cs typeface="Arial"/>
            </a:endParaRPr>
          </a:p>
        </p:txBody>
      </p:sp>
    </p:spTree>
    <p:extLst>
      <p:ext uri="{BB962C8B-B14F-4D97-AF65-F5344CB8AC3E}">
        <p14:creationId xmlns:p14="http://schemas.microsoft.com/office/powerpoint/2010/main" val="52215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79EB02-0D40-F5C1-7F0C-DC189F235771}"/>
              </a:ext>
            </a:extLst>
          </p:cNvPr>
          <p:cNvSpPr/>
          <p:nvPr/>
        </p:nvSpPr>
        <p:spPr>
          <a:xfrm>
            <a:off x="360163" y="2853556"/>
            <a:ext cx="8392350" cy="119101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896CB-D107-173A-FDE3-ECD458105A49}"/>
              </a:ext>
            </a:extLst>
          </p:cNvPr>
          <p:cNvSpPr>
            <a:spLocks noGrp="1"/>
          </p:cNvSpPr>
          <p:nvPr>
            <p:ph type="title"/>
          </p:nvPr>
        </p:nvSpPr>
        <p:spPr/>
        <p:txBody>
          <a:bodyPr/>
          <a:lstStyle/>
          <a:p>
            <a:r>
              <a:rPr lang="en-US" dirty="0"/>
              <a:t>Speaker Introductions</a:t>
            </a:r>
          </a:p>
        </p:txBody>
      </p:sp>
      <p:grpSp>
        <p:nvGrpSpPr>
          <p:cNvPr id="34" name="Group 33">
            <a:extLst>
              <a:ext uri="{FF2B5EF4-FFF2-40B4-BE49-F238E27FC236}">
                <a16:creationId xmlns:a16="http://schemas.microsoft.com/office/drawing/2014/main" id="{E2861341-9628-D42B-F731-6AB4B31E7543}"/>
              </a:ext>
            </a:extLst>
          </p:cNvPr>
          <p:cNvGrpSpPr/>
          <p:nvPr/>
        </p:nvGrpSpPr>
        <p:grpSpPr>
          <a:xfrm>
            <a:off x="360163" y="1225535"/>
            <a:ext cx="8408012" cy="2515419"/>
            <a:chOff x="371613" y="1119987"/>
            <a:chExt cx="8408012" cy="2515419"/>
          </a:xfrm>
        </p:grpSpPr>
        <p:sp>
          <p:nvSpPr>
            <p:cNvPr id="32" name="Rectangle 31">
              <a:extLst>
                <a:ext uri="{FF2B5EF4-FFF2-40B4-BE49-F238E27FC236}">
                  <a16:creationId xmlns:a16="http://schemas.microsoft.com/office/drawing/2014/main" id="{A352E130-3476-BE01-6916-951B91D4B6F9}"/>
                </a:ext>
              </a:extLst>
            </p:cNvPr>
            <p:cNvSpPr/>
            <p:nvPr/>
          </p:nvSpPr>
          <p:spPr>
            <a:xfrm>
              <a:off x="371613" y="1119987"/>
              <a:ext cx="8408012" cy="119101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BEE05CD-BE21-365D-874D-889FE5DF6EED}"/>
                </a:ext>
              </a:extLst>
            </p:cNvPr>
            <p:cNvSpPr txBox="1"/>
            <p:nvPr/>
          </p:nvSpPr>
          <p:spPr>
            <a:xfrm>
              <a:off x="2189537" y="1376330"/>
              <a:ext cx="2734245" cy="600164"/>
            </a:xfrm>
            <a:prstGeom prst="rect">
              <a:avLst/>
            </a:prstGeom>
            <a:noFill/>
          </p:spPr>
          <p:txBody>
            <a:bodyPr wrap="square">
              <a:spAutoFit/>
            </a:bodyPr>
            <a:lstStyle/>
            <a:p>
              <a:r>
                <a:rPr lang="en-US" sz="1100" dirty="0">
                  <a:cs typeface="Arial"/>
                </a:rPr>
                <a:t>Deputy Director for Multilateral Climate and Clean Energy Engagement,</a:t>
              </a:r>
            </a:p>
            <a:p>
              <a:r>
                <a:rPr lang="en-US" sz="1100" i="1" dirty="0">
                  <a:cs typeface="Arial"/>
                </a:rPr>
                <a:t>U.S. Department of Energy</a:t>
              </a:r>
            </a:p>
          </p:txBody>
        </p:sp>
        <p:sp>
          <p:nvSpPr>
            <p:cNvPr id="7" name="TextBox 6">
              <a:extLst>
                <a:ext uri="{FF2B5EF4-FFF2-40B4-BE49-F238E27FC236}">
                  <a16:creationId xmlns:a16="http://schemas.microsoft.com/office/drawing/2014/main" id="{C974C0D6-3432-4163-793B-1C589D52DE69}"/>
                </a:ext>
              </a:extLst>
            </p:cNvPr>
            <p:cNvSpPr txBox="1"/>
            <p:nvPr/>
          </p:nvSpPr>
          <p:spPr>
            <a:xfrm>
              <a:off x="6818465" y="1376330"/>
              <a:ext cx="1961160" cy="600164"/>
            </a:xfrm>
            <a:prstGeom prst="rect">
              <a:avLst/>
            </a:prstGeom>
            <a:noFill/>
          </p:spPr>
          <p:txBody>
            <a:bodyPr wrap="square" lIns="91440" tIns="45720" rIns="91440" bIns="45720" anchor="t">
              <a:spAutoFit/>
            </a:bodyPr>
            <a:lstStyle/>
            <a:p>
              <a:pPr marL="0" marR="0" lvl="0" indent="0" defTabSz="457200" rtl="0" eaLnBrk="1" fontAlgn="auto" latinLnBrk="0" hangingPunct="1">
                <a:lnSpc>
                  <a:spcPct val="100000"/>
                </a:lnSpc>
                <a:spcBef>
                  <a:spcPts val="0"/>
                </a:spcBef>
                <a:spcAft>
                  <a:spcPts val="800"/>
                </a:spcAft>
                <a:buClrTx/>
                <a:buSzTx/>
                <a:buFont typeface="Arial"/>
                <a:buNone/>
                <a:tabLst/>
                <a:defRPr/>
              </a:pPr>
              <a:r>
                <a:rPr lang="en-US" sz="1100" dirty="0">
                  <a:solidFill>
                    <a:srgbClr val="000000"/>
                  </a:solidFill>
                  <a:latin typeface="Arial" panose="020B0604020202020204"/>
                </a:rPr>
                <a:t>Economist &amp; Advisor, </a:t>
              </a:r>
              <a:r>
                <a:rPr lang="en-US" sz="1100" i="1" dirty="0">
                  <a:solidFill>
                    <a:srgbClr val="000000"/>
                  </a:solidFill>
                  <a:latin typeface="Arial" panose="020B0604020202020204"/>
                </a:rPr>
                <a:t>Uruguay Ministry of Industry, Energy and Mining</a:t>
              </a: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41FC9B2F-8C9C-89F4-7981-217F15DB43D0}"/>
                </a:ext>
              </a:extLst>
            </p:cNvPr>
            <p:cNvSpPr txBox="1"/>
            <p:nvPr/>
          </p:nvSpPr>
          <p:spPr>
            <a:xfrm>
              <a:off x="2189538" y="1145498"/>
              <a:ext cx="1588776" cy="26161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800"/>
                </a:spcAft>
                <a:buClrTx/>
                <a:buSzTx/>
                <a:buFont typeface="Arial"/>
                <a:buNone/>
                <a:tabLst/>
                <a:defRPr/>
              </a:pPr>
              <a:r>
                <a:rPr lang="en-US" sz="1100" b="1" dirty="0">
                  <a:solidFill>
                    <a:srgbClr val="000000"/>
                  </a:solidFill>
                  <a:latin typeface="Arial" panose="020B0604020202020204"/>
                </a:rPr>
                <a:t>Sandra Dickison</a:t>
              </a:r>
              <a:endPar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06FD3A35-5382-E9FB-EF43-88A8C7A600B6}"/>
                </a:ext>
              </a:extLst>
            </p:cNvPr>
            <p:cNvSpPr txBox="1"/>
            <p:nvPr/>
          </p:nvSpPr>
          <p:spPr>
            <a:xfrm>
              <a:off x="6818465" y="1145498"/>
              <a:ext cx="1445986" cy="26161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800"/>
                </a:spcAft>
                <a:buClrTx/>
                <a:buSzTx/>
                <a:buFont typeface="Arial"/>
                <a:buNone/>
                <a:tabLst/>
                <a:defRPr/>
              </a:pPr>
              <a:r>
                <a:rPr lang="en-US" sz="1100" b="1" i="0" dirty="0">
                  <a:solidFill>
                    <a:srgbClr val="242424"/>
                  </a:solidFill>
                  <a:effectLst/>
                  <a:latin typeface="+mj-lt"/>
                </a:rPr>
                <a:t>Andrés </a:t>
              </a:r>
              <a:r>
                <a:rPr lang="en-US" sz="1100" b="1" i="0" dirty="0" err="1">
                  <a:solidFill>
                    <a:srgbClr val="242424"/>
                  </a:solidFill>
                  <a:effectLst/>
                  <a:latin typeface="+mj-lt"/>
                </a:rPr>
                <a:t>Osta</a:t>
              </a:r>
              <a:endParaRPr kumimoji="0" lang="en-US" sz="1100" b="1" i="0" u="none" strike="noStrike" kern="1200" cap="none" spc="0" normalizeH="0" baseline="0" noProof="0" dirty="0">
                <a:ln>
                  <a:noFill/>
                </a:ln>
                <a:solidFill>
                  <a:srgbClr val="000000"/>
                </a:solidFill>
                <a:effectLst/>
                <a:uLnTx/>
                <a:uFillTx/>
                <a:latin typeface="+mj-lt"/>
                <a:ea typeface="+mn-ea"/>
                <a:cs typeface="+mn-cs"/>
              </a:endParaRPr>
            </a:p>
          </p:txBody>
        </p:sp>
        <p:sp>
          <p:nvSpPr>
            <p:cNvPr id="28" name="TextBox 27">
              <a:extLst>
                <a:ext uri="{FF2B5EF4-FFF2-40B4-BE49-F238E27FC236}">
                  <a16:creationId xmlns:a16="http://schemas.microsoft.com/office/drawing/2014/main" id="{72A318DC-DBCB-05B5-303A-E7857BC4C6D4}"/>
                </a:ext>
              </a:extLst>
            </p:cNvPr>
            <p:cNvSpPr txBox="1"/>
            <p:nvPr/>
          </p:nvSpPr>
          <p:spPr>
            <a:xfrm>
              <a:off x="4337593" y="3035242"/>
              <a:ext cx="2408612" cy="600164"/>
            </a:xfrm>
            <a:prstGeom prst="rect">
              <a:avLst/>
            </a:prstGeom>
            <a:noFill/>
          </p:spPr>
          <p:txBody>
            <a:bodyPr wrap="square" lIns="91440" tIns="45720" rIns="91440" bIns="45720" anchor="t">
              <a:spAutoFit/>
            </a:bodyPr>
            <a:lstStyle/>
            <a:p>
              <a:pPr marL="0" marR="0" lvl="0" indent="0" defTabSz="457200" rtl="0" eaLnBrk="1" fontAlgn="auto" latinLnBrk="0" hangingPunct="1">
                <a:lnSpc>
                  <a:spcPct val="100000"/>
                </a:lnSpc>
                <a:spcBef>
                  <a:spcPts val="0"/>
                </a:spcBef>
                <a:spcAft>
                  <a:spcPts val="800"/>
                </a:spcAft>
                <a:buClrTx/>
                <a:buSzTx/>
                <a:buFont typeface="Arial"/>
                <a:buNone/>
                <a:tabLst/>
                <a:defRPr/>
              </a:pPr>
              <a:r>
                <a:rPr lang="en-US" sz="1100" dirty="0">
                  <a:solidFill>
                    <a:srgbClr val="000000"/>
                  </a:solidFill>
                  <a:latin typeface="Arial" panose="020B0604020202020204"/>
                </a:rPr>
                <a:t>Head of International Affairs and Cooperation, </a:t>
              </a:r>
              <a:r>
                <a:rPr lang="en-US" sz="1100" i="1" dirty="0">
                  <a:solidFill>
                    <a:srgbClr val="000000"/>
                  </a:solidFill>
                  <a:latin typeface="Arial" panose="020B0604020202020204"/>
                </a:rPr>
                <a:t>Uruguay Ministry of Industry, Energy, and Mining</a:t>
              </a: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8021188B-2533-D0BF-BE25-E26BFB9B5077}"/>
                </a:ext>
              </a:extLst>
            </p:cNvPr>
            <p:cNvSpPr txBox="1"/>
            <p:nvPr/>
          </p:nvSpPr>
          <p:spPr>
            <a:xfrm>
              <a:off x="4337593" y="2804410"/>
              <a:ext cx="1445986" cy="26161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800"/>
                </a:spcAft>
                <a:buClrTx/>
                <a:buSzTx/>
                <a:buFont typeface="Arial"/>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Celeste </a:t>
              </a:r>
              <a:r>
                <a:rPr kumimoji="0" lang="en-US" sz="1100" b="1" i="0" u="none" strike="noStrike" kern="1200" cap="none" spc="0" normalizeH="0" baseline="0" noProof="0" dirty="0" err="1">
                  <a:ln>
                    <a:noFill/>
                  </a:ln>
                  <a:solidFill>
                    <a:srgbClr val="000000"/>
                  </a:solidFill>
                  <a:effectLst/>
                  <a:uLnTx/>
                  <a:uFillTx/>
                  <a:latin typeface="Arial" panose="020B0604020202020204"/>
                  <a:ea typeface="+mn-ea"/>
                  <a:cs typeface="+mn-cs"/>
                </a:rPr>
                <a:t>Elhordoy</a:t>
              </a:r>
              <a:endPar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5" name="Oval 14">
            <a:extLst>
              <a:ext uri="{FF2B5EF4-FFF2-40B4-BE49-F238E27FC236}">
                <a16:creationId xmlns:a16="http://schemas.microsoft.com/office/drawing/2014/main" id="{A582FA69-B067-6361-DB0F-CFFDF144491F}"/>
              </a:ext>
            </a:extLst>
          </p:cNvPr>
          <p:cNvSpPr/>
          <p:nvPr/>
        </p:nvSpPr>
        <p:spPr>
          <a:xfrm>
            <a:off x="794479" y="973924"/>
            <a:ext cx="1292756" cy="124674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688CFE-5410-F2D4-DA9D-DE667A86C0C1}"/>
              </a:ext>
            </a:extLst>
          </p:cNvPr>
          <p:cNvSpPr/>
          <p:nvPr/>
        </p:nvSpPr>
        <p:spPr>
          <a:xfrm>
            <a:off x="5427506" y="977397"/>
            <a:ext cx="1292756" cy="124674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CF1FBCF-9E4A-2527-80EF-8E868EBB50D5}"/>
              </a:ext>
            </a:extLst>
          </p:cNvPr>
          <p:cNvSpPr/>
          <p:nvPr/>
        </p:nvSpPr>
        <p:spPr>
          <a:xfrm>
            <a:off x="2901081" y="2645714"/>
            <a:ext cx="1292756" cy="124674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6" name="Picture 2" descr="A Brief History of the Department of Energy | Department of Energy">
            <a:extLst>
              <a:ext uri="{FF2B5EF4-FFF2-40B4-BE49-F238E27FC236}">
                <a16:creationId xmlns:a16="http://schemas.microsoft.com/office/drawing/2014/main" id="{5089181E-EE80-7827-FC35-CC2ADF4C5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99" y="1051098"/>
            <a:ext cx="1099129" cy="109912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descr="MIEM - Uruguay Emprendedor">
            <a:extLst>
              <a:ext uri="{FF2B5EF4-FFF2-40B4-BE49-F238E27FC236}">
                <a16:creationId xmlns:a16="http://schemas.microsoft.com/office/drawing/2014/main" id="{7D8613A7-4438-AFAB-7B50-42104C370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999" y="950916"/>
            <a:ext cx="1292756" cy="129275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Picture 4" descr="MIEM - Uruguay Emprendedor">
            <a:extLst>
              <a:ext uri="{FF2B5EF4-FFF2-40B4-BE49-F238E27FC236}">
                <a16:creationId xmlns:a16="http://schemas.microsoft.com/office/drawing/2014/main" id="{C480780E-2534-6758-6FEF-A73124639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081" y="2622706"/>
            <a:ext cx="1292756" cy="1292756"/>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524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8CC6ED-D89A-064F-BC51-785F01E839B5}"/>
              </a:ext>
            </a:extLst>
          </p:cNvPr>
          <p:cNvSpPr>
            <a:spLocks noGrp="1"/>
          </p:cNvSpPr>
          <p:nvPr>
            <p:ph type="ctrTitle"/>
          </p:nvPr>
        </p:nvSpPr>
        <p:spPr>
          <a:xfrm>
            <a:off x="3213203" y="2721444"/>
            <a:ext cx="5668526" cy="1086437"/>
          </a:xfrm>
        </p:spPr>
        <p:txBody>
          <a:bodyPr/>
          <a:lstStyle/>
          <a:p>
            <a:r>
              <a:rPr lang="en-US"/>
              <a:t>Overview of the Clean Energy Solutions Center (CESC)</a:t>
            </a:r>
          </a:p>
        </p:txBody>
      </p:sp>
      <p:sp>
        <p:nvSpPr>
          <p:cNvPr id="10" name="Subtitle 9">
            <a:extLst>
              <a:ext uri="{FF2B5EF4-FFF2-40B4-BE49-F238E27FC236}">
                <a16:creationId xmlns:a16="http://schemas.microsoft.com/office/drawing/2014/main" id="{139A22EB-1DD5-504D-87E9-C8185A4CAD61}"/>
              </a:ext>
            </a:extLst>
          </p:cNvPr>
          <p:cNvSpPr>
            <a:spLocks noGrp="1"/>
          </p:cNvSpPr>
          <p:nvPr>
            <p:ph type="subTitle" idx="1"/>
          </p:nvPr>
        </p:nvSpPr>
        <p:spPr>
          <a:xfrm>
            <a:off x="3221091" y="3731681"/>
            <a:ext cx="5660638" cy="1167973"/>
          </a:xfrm>
        </p:spPr>
        <p:txBody>
          <a:bodyPr vert="horz" lIns="0" tIns="0" rIns="0" bIns="0" rtlCol="0" anchor="t">
            <a:noAutofit/>
          </a:bodyPr>
          <a:lstStyle/>
          <a:p>
            <a:r>
              <a:rPr lang="en-US" dirty="0">
                <a:cs typeface="Arial"/>
              </a:rPr>
              <a:t>Sandra Dickison, Deputy Director for Multilateral Climate and Clean Energy Engagement, </a:t>
            </a:r>
            <a:r>
              <a:rPr lang="en-US" i="1" dirty="0">
                <a:cs typeface="Arial"/>
              </a:rPr>
              <a:t>U.S. Department of Energy</a:t>
            </a:r>
          </a:p>
          <a:p>
            <a:endParaRPr lang="en-US" dirty="0"/>
          </a:p>
          <a:p>
            <a:endParaRPr lang="en-US" dirty="0"/>
          </a:p>
        </p:txBody>
      </p:sp>
    </p:spTree>
    <p:extLst>
      <p:ext uri="{BB962C8B-B14F-4D97-AF65-F5344CB8AC3E}">
        <p14:creationId xmlns:p14="http://schemas.microsoft.com/office/powerpoint/2010/main" val="3031107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42256" y="152503"/>
            <a:ext cx="2485248" cy="617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253141" y="1811539"/>
            <a:ext cx="2631182" cy="3553940"/>
            <a:chOff x="375427" y="1521876"/>
            <a:chExt cx="3508243" cy="4738587"/>
          </a:xfrm>
        </p:grpSpPr>
        <p:sp>
          <p:nvSpPr>
            <p:cNvPr id="98" name="Freeform 97"/>
            <p:cNvSpPr/>
            <p:nvPr/>
          </p:nvSpPr>
          <p:spPr>
            <a:xfrm>
              <a:off x="415933" y="1521876"/>
              <a:ext cx="3467737" cy="4738587"/>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sp>
          <p:nvSpPr>
            <p:cNvPr id="100" name="Title 28">
              <a:extLst>
                <a:ext uri="{FF2B5EF4-FFF2-40B4-BE49-F238E27FC236}">
                  <a16:creationId xmlns:a16="http://schemas.microsoft.com/office/drawing/2014/main" id="{637C4074-563C-504C-A1D7-666EA745FE6E}"/>
                </a:ext>
              </a:extLst>
            </p:cNvPr>
            <p:cNvSpPr txBox="1">
              <a:spLocks/>
            </p:cNvSpPr>
            <p:nvPr/>
          </p:nvSpPr>
          <p:spPr>
            <a:xfrm>
              <a:off x="1145404" y="1870116"/>
              <a:ext cx="2123986" cy="411356"/>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ACTORS</a:t>
              </a: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sp>
          <p:nvSpPr>
            <p:cNvPr id="143" name="Rectangle 142"/>
            <p:cNvSpPr/>
            <p:nvPr/>
          </p:nvSpPr>
          <p:spPr>
            <a:xfrm>
              <a:off x="375427" y="4447348"/>
              <a:ext cx="3384000" cy="109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76" name="Rectangle 175"/>
            <p:cNvSpPr/>
            <p:nvPr/>
          </p:nvSpPr>
          <p:spPr>
            <a:xfrm>
              <a:off x="420954" y="4603978"/>
              <a:ext cx="3384000" cy="87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218" name="Freeform 217"/>
          <p:cNvSpPr/>
          <p:nvPr/>
        </p:nvSpPr>
        <p:spPr>
          <a:xfrm>
            <a:off x="211210" y="2350747"/>
            <a:ext cx="2810655" cy="2707040"/>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3174536" y="2019319"/>
            <a:ext cx="2810655" cy="3038468"/>
            <a:chOff x="4232715" y="2431924"/>
            <a:chExt cx="3747540" cy="3847587"/>
          </a:xfrm>
        </p:grpSpPr>
        <p:sp>
          <p:nvSpPr>
            <p:cNvPr id="41" name="Freeform 40"/>
            <p:cNvSpPr/>
            <p:nvPr/>
          </p:nvSpPr>
          <p:spPr>
            <a:xfrm>
              <a:off x="4232715" y="2873829"/>
              <a:ext cx="3747540" cy="3405682"/>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sp>
          <p:nvSpPr>
            <p:cNvPr id="45" name="Title 28">
              <a:extLst>
                <a:ext uri="{FF2B5EF4-FFF2-40B4-BE49-F238E27FC236}">
                  <a16:creationId xmlns:a16="http://schemas.microsoft.com/office/drawing/2014/main" id="{637C4074-563C-504C-A1D7-666EA745FE6E}"/>
                </a:ext>
              </a:extLst>
            </p:cNvPr>
            <p:cNvSpPr txBox="1">
              <a:spLocks/>
            </p:cNvSpPr>
            <p:nvPr/>
          </p:nvSpPr>
          <p:spPr>
            <a:xfrm>
              <a:off x="5020354" y="2431924"/>
              <a:ext cx="2123986" cy="411356"/>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ACTIONS</a:t>
              </a: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grpSp>
      <p:grpSp>
        <p:nvGrpSpPr>
          <p:cNvPr id="14" name="Group 13"/>
          <p:cNvGrpSpPr/>
          <p:nvPr/>
        </p:nvGrpSpPr>
        <p:grpSpPr>
          <a:xfrm>
            <a:off x="6130585" y="2027383"/>
            <a:ext cx="2905007" cy="3030404"/>
            <a:chOff x="8135541" y="2442677"/>
            <a:chExt cx="3747540" cy="3817804"/>
          </a:xfrm>
        </p:grpSpPr>
        <p:sp>
          <p:nvSpPr>
            <p:cNvPr id="46" name="Title 28">
              <a:extLst>
                <a:ext uri="{FF2B5EF4-FFF2-40B4-BE49-F238E27FC236}">
                  <a16:creationId xmlns:a16="http://schemas.microsoft.com/office/drawing/2014/main" id="{637C4074-563C-504C-A1D7-666EA745FE6E}"/>
                </a:ext>
              </a:extLst>
            </p:cNvPr>
            <p:cNvSpPr txBox="1">
              <a:spLocks/>
            </p:cNvSpPr>
            <p:nvPr/>
          </p:nvSpPr>
          <p:spPr>
            <a:xfrm>
              <a:off x="8462863" y="2442677"/>
              <a:ext cx="3161280" cy="410361"/>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sp>
          <p:nvSpPr>
            <p:cNvPr id="146" name="Freeform 145"/>
            <p:cNvSpPr/>
            <p:nvPr/>
          </p:nvSpPr>
          <p:spPr>
            <a:xfrm>
              <a:off x="8135541" y="2873828"/>
              <a:ext cx="3747540" cy="3386653"/>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extBox 1"/>
          <p:cNvSpPr txBox="1"/>
          <p:nvPr/>
        </p:nvSpPr>
        <p:spPr>
          <a:xfrm>
            <a:off x="234347" y="2380679"/>
            <a:ext cx="639919" cy="300082"/>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panose="020F0502020204030204"/>
                <a:ea typeface="+mn-ea"/>
                <a:cs typeface="+mn-cs"/>
              </a:rPr>
              <a:t>Leads:</a:t>
            </a:r>
          </a:p>
        </p:txBody>
      </p:sp>
      <p:sp>
        <p:nvSpPr>
          <p:cNvPr id="77" name="TextBox 76"/>
          <p:cNvSpPr txBox="1"/>
          <p:nvPr/>
        </p:nvSpPr>
        <p:spPr>
          <a:xfrm>
            <a:off x="179437" y="3703424"/>
            <a:ext cx="833177" cy="300082"/>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panose="020F0502020204030204"/>
                <a:ea typeface="+mn-ea"/>
                <a:cs typeface="+mn-cs"/>
              </a:rPr>
              <a:t>Partners:</a:t>
            </a:r>
          </a:p>
        </p:txBody>
      </p:sp>
      <p:sp>
        <p:nvSpPr>
          <p:cNvPr id="88" name="Freeform 87"/>
          <p:cNvSpPr/>
          <p:nvPr/>
        </p:nvSpPr>
        <p:spPr>
          <a:xfrm>
            <a:off x="218488" y="1090478"/>
            <a:ext cx="2810655" cy="963909"/>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sp>
        <p:nvSpPr>
          <p:cNvPr id="90" name="Freeform 89"/>
          <p:cNvSpPr/>
          <p:nvPr/>
        </p:nvSpPr>
        <p:spPr>
          <a:xfrm>
            <a:off x="3174536" y="1088729"/>
            <a:ext cx="2810655" cy="963909"/>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sp>
        <p:nvSpPr>
          <p:cNvPr id="91" name="Title 28">
            <a:extLst>
              <a:ext uri="{FF2B5EF4-FFF2-40B4-BE49-F238E27FC236}">
                <a16:creationId xmlns:a16="http://schemas.microsoft.com/office/drawing/2014/main" id="{637C4074-563C-504C-A1D7-666EA745FE6E}"/>
              </a:ext>
            </a:extLst>
          </p:cNvPr>
          <p:cNvSpPr txBox="1">
            <a:spLocks/>
          </p:cNvSpPr>
          <p:nvPr/>
        </p:nvSpPr>
        <p:spPr>
          <a:xfrm>
            <a:off x="865387" y="759329"/>
            <a:ext cx="1592990" cy="308517"/>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OBJECTIVE</a:t>
            </a: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sp>
        <p:nvSpPr>
          <p:cNvPr id="92" name="Title 28">
            <a:extLst>
              <a:ext uri="{FF2B5EF4-FFF2-40B4-BE49-F238E27FC236}">
                <a16:creationId xmlns:a16="http://schemas.microsoft.com/office/drawing/2014/main" id="{637C4074-563C-504C-A1D7-666EA745FE6E}"/>
              </a:ext>
            </a:extLst>
          </p:cNvPr>
          <p:cNvSpPr txBox="1">
            <a:spLocks/>
          </p:cNvSpPr>
          <p:nvPr/>
        </p:nvSpPr>
        <p:spPr>
          <a:xfrm>
            <a:off x="3667138" y="751364"/>
            <a:ext cx="1592990" cy="308517"/>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RATIONALE</a:t>
            </a: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sp>
        <p:nvSpPr>
          <p:cNvPr id="118" name="Title 28">
            <a:extLst>
              <a:ext uri="{FF2B5EF4-FFF2-40B4-BE49-F238E27FC236}">
                <a16:creationId xmlns:a16="http://schemas.microsoft.com/office/drawing/2014/main" id="{637C4074-563C-504C-A1D7-666EA745FE6E}"/>
              </a:ext>
            </a:extLst>
          </p:cNvPr>
          <p:cNvSpPr txBox="1">
            <a:spLocks/>
          </p:cNvSpPr>
          <p:nvPr/>
        </p:nvSpPr>
        <p:spPr>
          <a:xfrm>
            <a:off x="6560124" y="765757"/>
            <a:ext cx="1973410" cy="308517"/>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AMBITION/TARGET</a:t>
            </a: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sp>
        <p:nvSpPr>
          <p:cNvPr id="120" name="Freeform 119"/>
          <p:cNvSpPr/>
          <p:nvPr/>
        </p:nvSpPr>
        <p:spPr>
          <a:xfrm>
            <a:off x="6141502" y="1089212"/>
            <a:ext cx="2770809" cy="963909"/>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sp>
        <p:nvSpPr>
          <p:cNvPr id="47" name="Title 4"/>
          <p:cNvSpPr>
            <a:spLocks noGrp="1"/>
          </p:cNvSpPr>
          <p:nvPr>
            <p:ph type="title"/>
          </p:nvPr>
        </p:nvSpPr>
        <p:spPr>
          <a:xfrm>
            <a:off x="33458" y="28412"/>
            <a:ext cx="7886700" cy="647457"/>
          </a:xfrm>
        </p:spPr>
        <p:txBody>
          <a:bodyPr/>
          <a:lstStyle/>
          <a:p>
            <a:r>
              <a:rPr lang="en-GB" sz="2250">
                <a:solidFill>
                  <a:schemeClr val="tx2"/>
                </a:solidFill>
                <a:latin typeface="+mj-lt"/>
              </a:rPr>
              <a:t>   The Clean Energy Solutions Center</a:t>
            </a:r>
          </a:p>
        </p:txBody>
      </p:sp>
      <p:sp>
        <p:nvSpPr>
          <p:cNvPr id="55" name="TextBox 54"/>
          <p:cNvSpPr txBox="1"/>
          <p:nvPr/>
        </p:nvSpPr>
        <p:spPr>
          <a:xfrm>
            <a:off x="316980" y="3983664"/>
            <a:ext cx="2712163" cy="9233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ea typeface="+mn-ea"/>
                <a:cs typeface="Arial"/>
              </a:rPr>
              <a:t>More than 40 partners, including UN-Energy, IRENA, IEA, IPEEC, REEEP, REN21, SE4All, IADB, ADB, AfDB, and other workstreams etc.</a:t>
            </a: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00872" y="1168492"/>
            <a:ext cx="2338175" cy="750205"/>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a:ln>
                  <a:noFill/>
                </a:ln>
                <a:solidFill>
                  <a:prstClr val="black"/>
                </a:solidFill>
                <a:effectLst/>
                <a:uLnTx/>
                <a:uFillTx/>
                <a:latin typeface="Calibri" panose="020F0502020204030204"/>
                <a:ea typeface="+mn-ea"/>
                <a:cs typeface="+mn-cs"/>
              </a:rPr>
              <a:t>To accelerate the transition of clean energy markets and technologies.</a:t>
            </a:r>
            <a:endParaRPr kumimoji="0" lang="en-GB" sz="1425"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3266793" y="1144746"/>
            <a:ext cx="2770808" cy="83099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Many developing governments lack capacity to design and adopt policies and programs that support the deployment of clean energy technologies.</a:t>
            </a:r>
            <a:endParaRPr kumimoji="0" lang="en-GB"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Box 63"/>
          <p:cNvSpPr txBox="1"/>
          <p:nvPr/>
        </p:nvSpPr>
        <p:spPr>
          <a:xfrm>
            <a:off x="6300917" y="1108176"/>
            <a:ext cx="2451978" cy="9233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Calibri" panose="020F0502020204030204"/>
                <a:ea typeface="+mn-ea"/>
                <a:cs typeface="+mn-cs"/>
              </a:rPr>
              <a:t>Support governments in developing nations of the world in  strengthening clean energy policies and finance measures </a:t>
            </a:r>
          </a:p>
        </p:txBody>
      </p:sp>
      <p:sp>
        <p:nvSpPr>
          <p:cNvPr id="68" name="TextBox 67"/>
          <p:cNvSpPr txBox="1"/>
          <p:nvPr/>
        </p:nvSpPr>
        <p:spPr>
          <a:xfrm>
            <a:off x="6065087" y="2521089"/>
            <a:ext cx="3062417" cy="2392963"/>
          </a:xfrm>
          <a:prstGeom prst="rect">
            <a:avLst/>
          </a:prstGeom>
          <a:noFill/>
        </p:spPr>
        <p:txBody>
          <a:bodyPr wrap="square" lIns="91440" tIns="45720" rIns="91440" bIns="45720" rtlCol="0" anchor="t">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panose="020F0502020204030204"/>
                <a:ea typeface="+mn-ea"/>
                <a:cs typeface="+mn-cs"/>
              </a:rPr>
              <a:t>Website: </a:t>
            </a:r>
            <a:r>
              <a:rPr kumimoji="0" lang="en-GB" sz="1350" b="0" i="1" u="none" strike="noStrike" kern="1200" cap="none" spc="0" normalizeH="0" baseline="0" noProof="0">
                <a:ln>
                  <a:noFill/>
                </a:ln>
                <a:solidFill>
                  <a:prstClr val="black"/>
                </a:solidFill>
                <a:effectLst/>
                <a:uLnTx/>
                <a:uFillTx/>
                <a:latin typeface="Calibri" panose="020F0502020204030204"/>
                <a:ea typeface="+mn-ea"/>
                <a:cs typeface="+mn-cs"/>
                <a:hlinkClick r:id="rId3"/>
              </a:rPr>
              <a:t>www.cleanenergyministerial.org/initiatives-campaigns/clean-energy-solutions-center</a:t>
            </a:r>
            <a:r>
              <a:rPr kumimoji="0" lang="en-GB" sz="1350" b="0" i="1"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1" indent="0" algn="l" defTabSz="685783" rtl="0" eaLnBrk="1" fontAlgn="auto" latinLnBrk="0" hangingPunct="1">
              <a:lnSpc>
                <a:spcPct val="100000"/>
              </a:lnSpc>
              <a:spcBef>
                <a:spcPts val="0"/>
              </a:spcBef>
              <a:spcAft>
                <a:spcPts val="0"/>
              </a:spcAft>
              <a:buClrTx/>
              <a:buSzTx/>
              <a:buFontTx/>
              <a:buNone/>
              <a:tabLst/>
              <a:defRPr/>
            </a:pPr>
            <a:endParaRPr kumimoji="0" lang="en-GB" sz="135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1" i="1" u="none" strike="noStrike" kern="1200" cap="none" spc="0" normalizeH="0" baseline="0" noProof="0">
                <a:ln>
                  <a:noFill/>
                </a:ln>
                <a:solidFill>
                  <a:prstClr val="black"/>
                </a:solidFill>
                <a:effectLst/>
                <a:uLnTx/>
                <a:uFillTx/>
                <a:latin typeface="Calibri" panose="020F0502020204030204"/>
                <a:ea typeface="+mn-ea"/>
                <a:cs typeface="+mn-cs"/>
              </a:rPr>
              <a:t>Factsheet:</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0" i="1" u="none" strike="noStrike" kern="1200" cap="none" spc="0" normalizeH="0" baseline="0" noProof="0">
                <a:ln>
                  <a:noFill/>
                </a:ln>
                <a:solidFill>
                  <a:prstClr val="black"/>
                </a:solidFill>
                <a:effectLst/>
                <a:uLnTx/>
                <a:uFillTx/>
                <a:latin typeface="Calibri" panose="020F0502020204030204"/>
                <a:ea typeface="+mn-ea"/>
                <a:cs typeface="+mn-cs"/>
                <a:hlinkClick r:id="rId4"/>
              </a:rPr>
              <a:t>www.nrel.gov/docs/fy22osti/83658.pdf</a:t>
            </a:r>
            <a:r>
              <a:rPr kumimoji="0" lang="en-GB" sz="1350" b="0" i="1"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a:ln>
                  <a:noFill/>
                </a:ln>
                <a:solidFill>
                  <a:prstClr val="black"/>
                </a:solidFill>
                <a:effectLst/>
                <a:uLnTx/>
                <a:uFillTx/>
                <a:latin typeface="Calibri" panose="020F0502020204030204"/>
                <a:ea typeface="+mn-ea"/>
                <a:cs typeface="+mn-cs"/>
              </a:rPr>
              <a:t>Requests: </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Arial"/>
              </a:rPr>
              <a:t>Now accepting Ask an Expert requests!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TextBox 68"/>
          <p:cNvSpPr txBox="1"/>
          <p:nvPr/>
        </p:nvSpPr>
        <p:spPr>
          <a:xfrm>
            <a:off x="3238259" y="2408783"/>
            <a:ext cx="2641958" cy="2575064"/>
          </a:xfrm>
          <a:prstGeom prst="rect">
            <a:avLst/>
          </a:prstGeom>
          <a:noFill/>
        </p:spPr>
        <p:txBody>
          <a:bodyPr wrap="square" rtlCol="0">
            <a:spAutoFit/>
          </a:bodyPr>
          <a:lstStyle/>
          <a:p>
            <a:pPr marL="137156" marR="0" lvl="0" indent="-137156" algn="l" defTabSz="685783" rtl="0" eaLnBrk="1" fontAlgn="auto" latinLnBrk="0" hangingPunct="1">
              <a:lnSpc>
                <a:spcPct val="100000"/>
              </a:lnSpc>
              <a:spcBef>
                <a:spcPts val="0"/>
              </a:spcBef>
              <a:spcAft>
                <a:spcPts val="450"/>
              </a:spcAft>
              <a:buClrTx/>
              <a:buSzTx/>
              <a:buFont typeface="Wingdings" pitchFamily="2" charset="2"/>
              <a:buChar char="§"/>
              <a:tabLst/>
              <a:defRPr/>
            </a:pPr>
            <a:r>
              <a:rPr kumimoji="0" lang="en-US" sz="1275" b="1" i="0" u="none" strike="noStrike" kern="1200" cap="none" spc="0" normalizeH="0" baseline="0" noProof="0">
                <a:ln>
                  <a:noFill/>
                </a:ln>
                <a:solidFill>
                  <a:prstClr val="black"/>
                </a:solidFill>
                <a:effectLst/>
                <a:uLnTx/>
                <a:uFillTx/>
                <a:latin typeface="Calibri" panose="020F0502020204030204"/>
                <a:ea typeface="+mn-ea"/>
                <a:cs typeface="Arial"/>
              </a:rPr>
              <a:t>Deliver</a:t>
            </a:r>
            <a:r>
              <a:rPr kumimoji="0" lang="en-US" sz="1275" b="0" i="0" u="none" strike="noStrike" kern="1200" cap="none" spc="0" normalizeH="0" baseline="0" noProof="0">
                <a:ln>
                  <a:noFill/>
                </a:ln>
                <a:solidFill>
                  <a:prstClr val="black"/>
                </a:solidFill>
                <a:effectLst/>
                <a:uLnTx/>
                <a:uFillTx/>
                <a:latin typeface="Calibri" panose="020F0502020204030204"/>
                <a:ea typeface="+mn-ea"/>
                <a:cs typeface="Arial"/>
              </a:rPr>
              <a:t> dynamic services that enable </a:t>
            </a:r>
            <a:r>
              <a:rPr kumimoji="0" lang="en-US" sz="1275" b="0" i="1" u="none" strike="noStrike" kern="1200" cap="none" spc="0" normalizeH="0" baseline="0" noProof="0">
                <a:ln>
                  <a:noFill/>
                </a:ln>
                <a:solidFill>
                  <a:prstClr val="black"/>
                </a:solidFill>
                <a:effectLst/>
                <a:uLnTx/>
                <a:uFillTx/>
                <a:latin typeface="Calibri" panose="020F0502020204030204"/>
                <a:ea typeface="+mn-ea"/>
                <a:cs typeface="Arial"/>
              </a:rPr>
              <a:t>expert assistance</a:t>
            </a:r>
            <a:r>
              <a:rPr kumimoji="0" lang="en-US" sz="1275"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US" sz="1275" b="0" i="1" u="none" strike="noStrike" kern="1200" cap="none" spc="0" normalizeH="0" baseline="0" noProof="0">
                <a:ln>
                  <a:noFill/>
                </a:ln>
                <a:solidFill>
                  <a:prstClr val="black"/>
                </a:solidFill>
                <a:effectLst/>
                <a:uLnTx/>
                <a:uFillTx/>
                <a:latin typeface="Calibri" panose="020F0502020204030204"/>
                <a:ea typeface="+mn-ea"/>
                <a:cs typeface="Arial"/>
              </a:rPr>
              <a:t>learning, and peer-to-peer sharing of experiences. </a:t>
            </a:r>
            <a:r>
              <a:rPr kumimoji="0" lang="en-US" sz="1275" b="0" i="1" u="sng" strike="noStrike" kern="1200" cap="none" spc="0" normalizeH="0" baseline="0" noProof="0">
                <a:ln>
                  <a:noFill/>
                </a:ln>
                <a:solidFill>
                  <a:prstClr val="black"/>
                </a:solidFill>
                <a:effectLst/>
                <a:uLnTx/>
                <a:uFillTx/>
                <a:latin typeface="Calibri" panose="020F0502020204030204"/>
                <a:ea typeface="+mn-ea"/>
                <a:cs typeface="Arial"/>
              </a:rPr>
              <a:t>Services are offered at no-cost to users.</a:t>
            </a:r>
          </a:p>
          <a:p>
            <a:pPr marL="137156" marR="0" lvl="0" indent="-137156" algn="l" defTabSz="685783" rtl="0" eaLnBrk="1" fontAlgn="auto" latinLnBrk="0" hangingPunct="1">
              <a:lnSpc>
                <a:spcPct val="100000"/>
              </a:lnSpc>
              <a:spcBef>
                <a:spcPts val="0"/>
              </a:spcBef>
              <a:spcAft>
                <a:spcPts val="450"/>
              </a:spcAft>
              <a:buClrTx/>
              <a:buSzTx/>
              <a:buFont typeface="Wingdings" pitchFamily="2" charset="2"/>
              <a:buChar char="§"/>
              <a:tabLst/>
              <a:defRPr/>
            </a:pPr>
            <a:r>
              <a:rPr kumimoji="0" lang="en-US" sz="1275" b="1" i="0" u="none" strike="noStrike" kern="1200" cap="none" spc="0" normalizeH="0" baseline="0" noProof="0">
                <a:ln>
                  <a:noFill/>
                </a:ln>
                <a:solidFill>
                  <a:prstClr val="black"/>
                </a:solidFill>
                <a:effectLst/>
                <a:uLnTx/>
                <a:uFillTx/>
                <a:latin typeface="Calibri" panose="020F0502020204030204"/>
                <a:ea typeface="+mn-ea"/>
                <a:cs typeface="Arial"/>
              </a:rPr>
              <a:t>Foster</a:t>
            </a:r>
            <a:r>
              <a:rPr kumimoji="0" lang="en-US" sz="1275" b="0" i="0" u="none" strike="noStrike" kern="1200" cap="none" spc="0" normalizeH="0" baseline="0" noProof="0">
                <a:ln>
                  <a:noFill/>
                </a:ln>
                <a:solidFill>
                  <a:prstClr val="black"/>
                </a:solidFill>
                <a:effectLst/>
                <a:uLnTx/>
                <a:uFillTx/>
                <a:latin typeface="Calibri" panose="020F0502020204030204"/>
                <a:ea typeface="+mn-ea"/>
                <a:cs typeface="Arial"/>
              </a:rPr>
              <a:t> dialogue on emerging policy issues and innovation across the globe.</a:t>
            </a:r>
          </a:p>
          <a:p>
            <a:pPr marL="137156" marR="0" lvl="0" indent="-137156" algn="l" defTabSz="685783" rtl="0" eaLnBrk="1" fontAlgn="auto" latinLnBrk="0" hangingPunct="1">
              <a:lnSpc>
                <a:spcPct val="100000"/>
              </a:lnSpc>
              <a:spcBef>
                <a:spcPts val="0"/>
              </a:spcBef>
              <a:spcAft>
                <a:spcPts val="450"/>
              </a:spcAft>
              <a:buClrTx/>
              <a:buSzTx/>
              <a:buFont typeface="Wingdings" pitchFamily="2" charset="2"/>
              <a:buChar char="§"/>
              <a:tabLst/>
              <a:defRPr/>
            </a:pPr>
            <a:r>
              <a:rPr kumimoji="0" lang="en-US" sz="1275" b="1" i="0" u="none" strike="noStrike" kern="1200" cap="none" spc="0" normalizeH="0" baseline="0" noProof="0">
                <a:ln>
                  <a:noFill/>
                </a:ln>
                <a:solidFill>
                  <a:prstClr val="black"/>
                </a:solidFill>
                <a:effectLst/>
                <a:uLnTx/>
                <a:uFillTx/>
                <a:latin typeface="Calibri" panose="020F0502020204030204"/>
                <a:ea typeface="+mn-ea"/>
                <a:cs typeface="Arial"/>
              </a:rPr>
              <a:t>Serve</a:t>
            </a:r>
            <a:r>
              <a:rPr kumimoji="0" lang="en-US" sz="1275" b="0" i="0" u="none" strike="noStrike" kern="1200" cap="none" spc="0" normalizeH="0" baseline="0" noProof="0">
                <a:ln>
                  <a:noFill/>
                </a:ln>
                <a:solidFill>
                  <a:prstClr val="black"/>
                </a:solidFill>
                <a:effectLst/>
                <a:uLnTx/>
                <a:uFillTx/>
                <a:latin typeface="Calibri" panose="020F0502020204030204"/>
                <a:ea typeface="+mn-ea"/>
                <a:cs typeface="Arial"/>
              </a:rPr>
              <a:t> as a first-stop clearinghouse of clean energy policy resources, including policy best practices, data, and analysis tools.</a:t>
            </a:r>
            <a:endParaRPr kumimoji="0" lang="en-US" sz="1275"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A09734F8-F7B1-834C-B28A-B9E11303F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317" y="148468"/>
            <a:ext cx="1544686" cy="332552"/>
          </a:xfrm>
          <a:prstGeom prst="rect">
            <a:avLst/>
          </a:prstGeom>
        </p:spPr>
      </p:pic>
      <p:pic>
        <p:nvPicPr>
          <p:cNvPr id="5" name="Picture 4" descr="Background pattern&#10;&#10;Description automatically generated">
            <a:extLst>
              <a:ext uri="{FF2B5EF4-FFF2-40B4-BE49-F238E27FC236}">
                <a16:creationId xmlns:a16="http://schemas.microsoft.com/office/drawing/2014/main" id="{36AFF77B-B514-3C4A-BD20-F3B0B82D03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7332" y="2647222"/>
            <a:ext cx="619578" cy="325778"/>
          </a:xfrm>
          <a:prstGeom prst="rect">
            <a:avLst/>
          </a:prstGeom>
        </p:spPr>
      </p:pic>
      <p:pic>
        <p:nvPicPr>
          <p:cNvPr id="4" name="Picture 6">
            <a:extLst>
              <a:ext uri="{FF2B5EF4-FFF2-40B4-BE49-F238E27FC236}">
                <a16:creationId xmlns:a16="http://schemas.microsoft.com/office/drawing/2014/main" id="{E5E328CE-303D-D096-AAB6-BA89DAD7F77F}"/>
              </a:ext>
            </a:extLst>
          </p:cNvPr>
          <p:cNvPicPr>
            <a:picLocks noChangeAspect="1"/>
          </p:cNvPicPr>
          <p:nvPr/>
        </p:nvPicPr>
        <p:blipFill>
          <a:blip r:embed="rId7"/>
          <a:stretch>
            <a:fillRect/>
          </a:stretch>
        </p:blipFill>
        <p:spPr>
          <a:xfrm>
            <a:off x="730638" y="2652817"/>
            <a:ext cx="558860" cy="333945"/>
          </a:xfrm>
          <a:prstGeom prst="rect">
            <a:avLst/>
          </a:prstGeom>
        </p:spPr>
      </p:pic>
      <p:pic>
        <p:nvPicPr>
          <p:cNvPr id="7" name="Picture 6" descr="Press Release : CEM12 Ministerial Statement | Clean Energy Ministerial">
            <a:extLst>
              <a:ext uri="{FF2B5EF4-FFF2-40B4-BE49-F238E27FC236}">
                <a16:creationId xmlns:a16="http://schemas.microsoft.com/office/drawing/2014/main" id="{791DB761-2049-3424-8DE7-F6F89694521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2278" y="168339"/>
            <a:ext cx="1223314" cy="320224"/>
          </a:xfrm>
          <a:prstGeom prst="rect">
            <a:avLst/>
          </a:prstGeom>
          <a:noFill/>
          <a:ln>
            <a:noFill/>
          </a:ln>
        </p:spPr>
      </p:pic>
      <p:sp>
        <p:nvSpPr>
          <p:cNvPr id="8" name="TextBox 7">
            <a:extLst>
              <a:ext uri="{FF2B5EF4-FFF2-40B4-BE49-F238E27FC236}">
                <a16:creationId xmlns:a16="http://schemas.microsoft.com/office/drawing/2014/main" id="{AA569CA8-6436-7B95-08A8-67FA3CBD8BC5}"/>
              </a:ext>
            </a:extLst>
          </p:cNvPr>
          <p:cNvSpPr txBox="1"/>
          <p:nvPr/>
        </p:nvSpPr>
        <p:spPr>
          <a:xfrm>
            <a:off x="201284" y="2996029"/>
            <a:ext cx="1406924" cy="300082"/>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panose="020F0502020204030204"/>
                <a:ea typeface="+mn-ea"/>
                <a:cs typeface="+mn-cs"/>
              </a:rPr>
              <a:t>Operating Agent:</a:t>
            </a:r>
          </a:p>
        </p:txBody>
      </p:sp>
      <p:pic>
        <p:nvPicPr>
          <p:cNvPr id="1026" name="Picture 2" descr="NREL-National-Renewable-Energy-Laboratory-logo - RSB">
            <a:extLst>
              <a:ext uri="{FF2B5EF4-FFF2-40B4-BE49-F238E27FC236}">
                <a16:creationId xmlns:a16="http://schemas.microsoft.com/office/drawing/2014/main" id="{A7669F2B-B352-8717-DAFD-AEC19FDEC1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268" y="3327864"/>
            <a:ext cx="1066843" cy="33090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8">
            <a:extLst>
              <a:ext uri="{FF2B5EF4-FFF2-40B4-BE49-F238E27FC236}">
                <a16:creationId xmlns:a16="http://schemas.microsoft.com/office/drawing/2014/main" id="{DE2F3F37-9C34-7AD6-E899-025B1A2A1F2F}"/>
              </a:ext>
            </a:extLst>
          </p:cNvPr>
          <p:cNvSpPr txBox="1">
            <a:spLocks/>
          </p:cNvSpPr>
          <p:nvPr/>
        </p:nvSpPr>
        <p:spPr>
          <a:xfrm>
            <a:off x="6373550" y="2035541"/>
            <a:ext cx="2265840" cy="292295"/>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UPDATES</a:t>
            </a:r>
          </a:p>
        </p:txBody>
      </p:sp>
    </p:spTree>
    <p:extLst>
      <p:ext uri="{BB962C8B-B14F-4D97-AF65-F5344CB8AC3E}">
        <p14:creationId xmlns:p14="http://schemas.microsoft.com/office/powerpoint/2010/main" val="2095731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42256" y="152503"/>
            <a:ext cx="2485248" cy="617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p:cNvSpPr txBox="1"/>
          <p:nvPr/>
        </p:nvSpPr>
        <p:spPr>
          <a:xfrm>
            <a:off x="6189622" y="4090996"/>
            <a:ext cx="2774938" cy="73866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a:ln>
                  <a:noFill/>
                </a:ln>
                <a:solidFill>
                  <a:srgbClr val="00345C"/>
                </a:solidFill>
                <a:effectLst/>
                <a:uLnTx/>
                <a:uFillTx/>
                <a:latin typeface="Arial"/>
                <a:ea typeface="+mn-ea"/>
                <a:cs typeface="+mn-cs"/>
              </a:rPr>
              <a:t>For additional information and questions, reach out to Jal Desai, NREL, </a:t>
            </a:r>
            <a:r>
              <a:rPr kumimoji="0" lang="en-US" sz="1400" b="0" i="0" u="none" strike="noStrike" kern="1200" cap="none" spc="0" normalizeH="0" baseline="0" noProof="0">
                <a:ln>
                  <a:noFill/>
                </a:ln>
                <a:solidFill>
                  <a:srgbClr val="00345C"/>
                </a:solidFill>
                <a:effectLst/>
                <a:uLnTx/>
                <a:uFillTx/>
                <a:latin typeface="Arial"/>
                <a:ea typeface="+mn-ea"/>
                <a:cs typeface="+mn-cs"/>
                <a:hlinkClick r:id="rId3"/>
              </a:rPr>
              <a:t>jal.desai@nrel.gov</a:t>
            </a:r>
            <a:endParaRPr kumimoji="0" lang="en-US" sz="1400" b="0" i="0" u="none" strike="noStrike" kern="1200" cap="none" spc="0" normalizeH="0" baseline="0" noProof="0">
              <a:ln>
                <a:noFill/>
              </a:ln>
              <a:solidFill>
                <a:srgbClr val="00345C"/>
              </a:solidFill>
              <a:effectLst/>
              <a:uLnTx/>
              <a:uFillTx/>
              <a:latin typeface="Arial"/>
              <a:ea typeface="+mn-ea"/>
              <a:cs typeface="+mn-cs"/>
            </a:endParaRPr>
          </a:p>
        </p:txBody>
      </p:sp>
      <p:sp>
        <p:nvSpPr>
          <p:cNvPr id="13" name="TextBox 12">
            <a:extLst>
              <a:ext uri="{FF2B5EF4-FFF2-40B4-BE49-F238E27FC236}">
                <a16:creationId xmlns:a16="http://schemas.microsoft.com/office/drawing/2014/main" id="{AEDDDD6A-6425-44B3-52C7-C738F4EDE69F}"/>
              </a:ext>
            </a:extLst>
          </p:cNvPr>
          <p:cNvSpPr txBox="1"/>
          <p:nvPr/>
        </p:nvSpPr>
        <p:spPr>
          <a:xfrm>
            <a:off x="777253" y="766203"/>
            <a:ext cx="5226066" cy="196977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a:ln>
                  <a:noFill/>
                </a:ln>
                <a:solidFill>
                  <a:prstClr val="black"/>
                </a:solidFill>
                <a:effectLst/>
                <a:uLnTx/>
                <a:uFillTx/>
                <a:latin typeface="Arial"/>
                <a:ea typeface="+mn-ea"/>
                <a:cs typeface="+mn-cs"/>
              </a:rPr>
              <a:t>Ask an Expert Service</a:t>
            </a:r>
          </a:p>
          <a:p>
            <a:pPr marL="213995" marR="0" lvl="0" indent="-21399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Ask an Expert is designed to help policymakers in developing countries and emerging economies identify and implement </a:t>
            </a:r>
            <a:r>
              <a:rPr kumimoji="0" lang="en-US" sz="1200" b="1" i="1" u="none" strike="noStrike" kern="1200" cap="none" spc="0" normalizeH="0" baseline="0" noProof="0">
                <a:ln>
                  <a:noFill/>
                </a:ln>
                <a:solidFill>
                  <a:prstClr val="black"/>
                </a:solidFill>
                <a:effectLst/>
                <a:uLnTx/>
                <a:uFillTx/>
                <a:latin typeface="Arial"/>
                <a:ea typeface="+mn-ea"/>
                <a:cs typeface="+mn-cs"/>
              </a:rPr>
              <a:t>clean energy policy</a:t>
            </a:r>
            <a:r>
              <a:rPr kumimoji="0" lang="en-US" sz="1200" b="0" i="1" u="none" strike="noStrike" kern="1200" cap="none" spc="0" normalizeH="0" baseline="0" noProof="0">
                <a:ln>
                  <a:noFill/>
                </a:ln>
                <a:solidFill>
                  <a:prstClr val="black"/>
                </a:solidFill>
                <a:effectLst/>
                <a:uLnTx/>
                <a:uFillTx/>
                <a:latin typeface="Arial"/>
                <a:ea typeface="+mn-ea"/>
                <a:cs typeface="+mn-cs"/>
              </a:rPr>
              <a:t> </a:t>
            </a:r>
            <a:r>
              <a:rPr kumimoji="0" lang="en-US" sz="1200" b="0" i="0" u="none" strike="noStrike" kern="1200" cap="none" spc="0" normalizeH="0" baseline="0" noProof="0">
                <a:ln>
                  <a:noFill/>
                </a:ln>
                <a:solidFill>
                  <a:prstClr val="black"/>
                </a:solidFill>
                <a:effectLst/>
                <a:uLnTx/>
                <a:uFillTx/>
                <a:latin typeface="Arial"/>
                <a:ea typeface="+mn-ea"/>
                <a:cs typeface="+mn-cs"/>
              </a:rPr>
              <a:t>and finance solutions.</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a:p>
            <a:pPr marL="213995" marR="0" lvl="0" indent="-21399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The Ask an Expert service features a network of more than</a:t>
            </a:r>
            <a:r>
              <a:rPr kumimoji="0" lang="en-US" sz="1200" b="1" i="0" u="none" strike="noStrike" kern="1200" cap="none" spc="0" normalizeH="0" baseline="0" noProof="0">
                <a:ln>
                  <a:noFill/>
                </a:ln>
                <a:solidFill>
                  <a:prstClr val="black"/>
                </a:solidFill>
                <a:effectLst/>
                <a:uLnTx/>
                <a:uFillTx/>
                <a:latin typeface="Arial"/>
                <a:ea typeface="+mn-ea"/>
                <a:cs typeface="+mn-cs"/>
              </a:rPr>
              <a:t> 50 </a:t>
            </a:r>
            <a:r>
              <a:rPr kumimoji="0" lang="en-US" sz="1200" b="0" i="0" u="none" strike="noStrike" kern="1200" cap="none" spc="0" normalizeH="0" baseline="0" noProof="0">
                <a:ln>
                  <a:noFill/>
                </a:ln>
                <a:solidFill>
                  <a:prstClr val="black"/>
                </a:solidFill>
                <a:effectLst/>
                <a:uLnTx/>
                <a:uFillTx/>
                <a:latin typeface="Arial"/>
                <a:ea typeface="+mn-ea"/>
                <a:cs typeface="+mn-cs"/>
              </a:rPr>
              <a:t>experts from over </a:t>
            </a:r>
            <a:r>
              <a:rPr kumimoji="0" lang="en-US" sz="1200" b="1" i="0" u="none" strike="noStrike" kern="1200" cap="none" spc="0" normalizeH="0" baseline="0" noProof="0">
                <a:ln>
                  <a:noFill/>
                </a:ln>
                <a:solidFill>
                  <a:prstClr val="black"/>
                </a:solidFill>
                <a:effectLst/>
                <a:uLnTx/>
                <a:uFillTx/>
                <a:latin typeface="Arial"/>
                <a:ea typeface="+mn-ea"/>
                <a:cs typeface="+mn-cs"/>
              </a:rPr>
              <a:t>15</a:t>
            </a:r>
            <a:r>
              <a:rPr kumimoji="0" lang="en-US" sz="1200" b="0" i="0" u="none" strike="noStrike" kern="1200" cap="none" spc="0" normalizeH="0" baseline="0" noProof="0">
                <a:ln>
                  <a:noFill/>
                </a:ln>
                <a:solidFill>
                  <a:prstClr val="black"/>
                </a:solidFill>
                <a:effectLst/>
                <a:uLnTx/>
                <a:uFillTx/>
                <a:latin typeface="Arial"/>
                <a:ea typeface="+mn-ea"/>
                <a:cs typeface="+mn-cs"/>
              </a:rPr>
              <a:t> countries.</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213995" marR="0" lvl="0" indent="-21399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213995" marR="0" lvl="0" indent="-21399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Responded to </a:t>
            </a:r>
            <a:r>
              <a:rPr kumimoji="0" lang="en-US" sz="1200" b="1" i="0" u="none" strike="noStrike" kern="1200" cap="none" spc="0" normalizeH="0" baseline="0" noProof="0">
                <a:ln>
                  <a:noFill/>
                </a:ln>
                <a:solidFill>
                  <a:prstClr val="black"/>
                </a:solidFill>
                <a:effectLst/>
                <a:uLnTx/>
                <a:uFillTx/>
                <a:latin typeface="Arial"/>
                <a:ea typeface="+mn-ea"/>
                <a:cs typeface="+mn-cs"/>
              </a:rPr>
              <a:t>300+ </a:t>
            </a:r>
            <a:r>
              <a:rPr kumimoji="0" lang="en-US" sz="1200" b="0" i="0" u="none" strike="noStrike" kern="1200" cap="none" spc="0" normalizeH="0" baseline="0" noProof="0">
                <a:ln>
                  <a:noFill/>
                </a:ln>
                <a:solidFill>
                  <a:prstClr val="black"/>
                </a:solidFill>
                <a:effectLst/>
                <a:uLnTx/>
                <a:uFillTx/>
                <a:latin typeface="Arial"/>
                <a:ea typeface="+mn-ea"/>
                <a:cs typeface="+mn-cs"/>
              </a:rPr>
              <a:t>requests submitted by </a:t>
            </a:r>
            <a:r>
              <a:rPr kumimoji="0" lang="en-US" sz="1200" b="1" i="0" u="none" strike="noStrike" kern="1200" cap="none" spc="0" normalizeH="0" baseline="0" noProof="0">
                <a:ln>
                  <a:noFill/>
                </a:ln>
                <a:solidFill>
                  <a:prstClr val="black"/>
                </a:solidFill>
                <a:effectLst/>
                <a:uLnTx/>
                <a:uFillTx/>
                <a:latin typeface="Arial"/>
                <a:ea typeface="+mn-ea"/>
                <a:cs typeface="+mn-cs"/>
              </a:rPr>
              <a:t>90+ </a:t>
            </a:r>
            <a:r>
              <a:rPr kumimoji="0" lang="en-US" sz="1200" b="0" i="0" u="none" strike="noStrike" kern="1200" cap="none" spc="0" normalizeH="0" baseline="0" noProof="0">
                <a:ln>
                  <a:noFill/>
                </a:ln>
                <a:solidFill>
                  <a:prstClr val="black"/>
                </a:solidFill>
                <a:effectLst/>
                <a:uLnTx/>
                <a:uFillTx/>
                <a:latin typeface="Arial"/>
                <a:ea typeface="+mn-ea"/>
                <a:cs typeface="+mn-cs"/>
              </a:rPr>
              <a:t>governments and regional organizations from developing nations since inception</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pic>
        <p:nvPicPr>
          <p:cNvPr id="18" name="Picture 17" descr="A picture containing sky&#10;&#10;Description automatically generated">
            <a:extLst>
              <a:ext uri="{FF2B5EF4-FFF2-40B4-BE49-F238E27FC236}">
                <a16:creationId xmlns:a16="http://schemas.microsoft.com/office/drawing/2014/main" id="{6E2D549B-AD62-95BE-3993-85D3B7CDDB5F}"/>
              </a:ext>
            </a:extLst>
          </p:cNvPr>
          <p:cNvPicPr>
            <a:picLocks noChangeAspect="1"/>
          </p:cNvPicPr>
          <p:nvPr/>
        </p:nvPicPr>
        <p:blipFill rotWithShape="1">
          <a:blip r:embed="rId4"/>
          <a:srcRect t="2510" r="1842" b="-3"/>
          <a:stretch/>
        </p:blipFill>
        <p:spPr>
          <a:xfrm>
            <a:off x="6252499" y="1136965"/>
            <a:ext cx="2649185" cy="2747392"/>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933A652E-6F5D-8DED-8CF7-068913A4FF4F}"/>
              </a:ext>
            </a:extLst>
          </p:cNvPr>
          <p:cNvPicPr>
            <a:picLocks noChangeAspect="1"/>
          </p:cNvPicPr>
          <p:nvPr/>
        </p:nvPicPr>
        <p:blipFill>
          <a:blip r:embed="rId5"/>
          <a:stretch>
            <a:fillRect/>
          </a:stretch>
        </p:blipFill>
        <p:spPr>
          <a:xfrm>
            <a:off x="242316" y="783203"/>
            <a:ext cx="504382" cy="548687"/>
          </a:xfrm>
          <a:prstGeom prst="rect">
            <a:avLst/>
          </a:prstGeom>
        </p:spPr>
      </p:pic>
      <p:pic>
        <p:nvPicPr>
          <p:cNvPr id="24" name="Picture 8" descr="Image result for webinar icon">
            <a:extLst>
              <a:ext uri="{FF2B5EF4-FFF2-40B4-BE49-F238E27FC236}">
                <a16:creationId xmlns:a16="http://schemas.microsoft.com/office/drawing/2014/main" id="{A08E99A4-A3E2-C63B-A4BA-82BDA4E72F89}"/>
              </a:ext>
            </a:extLst>
          </p:cNvPr>
          <p:cNvPicPr>
            <a:picLocks noChangeAspect="1" noChangeArrowheads="1"/>
          </p:cNvPicPr>
          <p:nvPr/>
        </p:nvPicPr>
        <p:blipFill>
          <a:blip r:embed="rId6" cstate="print">
            <a:biLevel thresh="75000"/>
            <a:extLst>
              <a:ext uri="{BEBA8EAE-BF5A-486C-A8C5-ECC9F3942E4B}">
                <a14:imgProps xmlns:a14="http://schemas.microsoft.com/office/drawing/2010/main">
                  <a14:imgLayer r:embed="rId7">
                    <a14:imgEffect>
                      <a14:brightnessContrast bright="-46000" contrast="94000"/>
                    </a14:imgEffect>
                  </a14:imgLayer>
                </a14:imgProps>
              </a:ext>
              <a:ext uri="{28A0092B-C50C-407E-A947-70E740481C1C}">
                <a14:useLocalDpi xmlns:a14="http://schemas.microsoft.com/office/drawing/2010/main" val="0"/>
              </a:ext>
            </a:extLst>
          </a:blip>
          <a:srcRect/>
          <a:stretch>
            <a:fillRect/>
          </a:stretch>
        </p:blipFill>
        <p:spPr bwMode="auto">
          <a:xfrm>
            <a:off x="207940" y="3884357"/>
            <a:ext cx="504339" cy="548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Image result for resource icon">
            <a:extLst>
              <a:ext uri="{FF2B5EF4-FFF2-40B4-BE49-F238E27FC236}">
                <a16:creationId xmlns:a16="http://schemas.microsoft.com/office/drawing/2014/main" id="{13DBD30E-502B-7CCB-70D1-2EFD0C5F3174}"/>
              </a:ext>
            </a:extLst>
          </p:cNvPr>
          <p:cNvPicPr>
            <a:picLocks noChangeAspect="1" noChangeArrowheads="1"/>
          </p:cNvPicPr>
          <p:nvPr/>
        </p:nvPicPr>
        <p:blipFill>
          <a:blip r:embed="rId8" cstate="print">
            <a:biLevel thresh="50000"/>
            <a:extLst>
              <a:ext uri="{BEBA8EAE-BF5A-486C-A8C5-ECC9F3942E4B}">
                <a14:imgProps xmlns:a14="http://schemas.microsoft.com/office/drawing/2010/main">
                  <a14:imgLayer r:embed="rId9">
                    <a14:imgEffect>
                      <a14:brightnessContrast bright="-46000" contrast="76000"/>
                    </a14:imgEffect>
                  </a14:imgLayer>
                </a14:imgProps>
              </a:ext>
              <a:ext uri="{28A0092B-C50C-407E-A947-70E740481C1C}">
                <a14:useLocalDpi xmlns:a14="http://schemas.microsoft.com/office/drawing/2010/main" val="0"/>
              </a:ext>
            </a:extLst>
          </a:blip>
          <a:srcRect/>
          <a:stretch>
            <a:fillRect/>
          </a:stretch>
        </p:blipFill>
        <p:spPr bwMode="auto">
          <a:xfrm>
            <a:off x="184892" y="2826308"/>
            <a:ext cx="550437" cy="5987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1685E9F-D104-1676-7AA2-2B4BAD3F5BFF}"/>
              </a:ext>
            </a:extLst>
          </p:cNvPr>
          <p:cNvSpPr txBox="1"/>
          <p:nvPr/>
        </p:nvSpPr>
        <p:spPr>
          <a:xfrm>
            <a:off x="789723" y="2881386"/>
            <a:ext cx="5088563"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1" u="sng" strike="noStrike" kern="1200" cap="none" spc="0" normalizeH="0" baseline="0" noProof="0">
                <a:ln>
                  <a:noFill/>
                </a:ln>
                <a:solidFill>
                  <a:prstClr val="black"/>
                </a:solidFill>
                <a:effectLst/>
                <a:uLnTx/>
                <a:uFillTx/>
                <a:latin typeface="Arial"/>
                <a:ea typeface="+mn-ea"/>
                <a:cs typeface="+mn-cs"/>
              </a:rPr>
              <a:t>Training and Capacity Building</a:t>
            </a:r>
          </a:p>
          <a:p>
            <a:pPr marL="214313" marR="0" lvl="0" indent="-214313"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Delivered over </a:t>
            </a:r>
            <a:r>
              <a:rPr kumimoji="0" lang="en-US" sz="1400" b="1" i="0" u="none" strike="noStrike" kern="1200" cap="none" spc="0" normalizeH="0" baseline="0" noProof="0">
                <a:ln>
                  <a:noFill/>
                </a:ln>
                <a:solidFill>
                  <a:prstClr val="black"/>
                </a:solidFill>
                <a:effectLst/>
                <a:uLnTx/>
                <a:uFillTx/>
                <a:latin typeface="Arial"/>
                <a:ea typeface="+mn-ea"/>
                <a:cs typeface="+mn-cs"/>
              </a:rPr>
              <a:t>300 </a:t>
            </a:r>
            <a:r>
              <a:rPr kumimoji="0" lang="en-US" sz="1400" b="0" i="0" u="none" strike="noStrike" kern="1200" cap="none" spc="0" normalizeH="0" baseline="0" noProof="0">
                <a:ln>
                  <a:noFill/>
                </a:ln>
                <a:solidFill>
                  <a:prstClr val="black"/>
                </a:solidFill>
                <a:effectLst/>
                <a:uLnTx/>
                <a:uFillTx/>
                <a:latin typeface="Arial"/>
                <a:ea typeface="+mn-ea"/>
                <a:cs typeface="+mn-cs"/>
              </a:rPr>
              <a:t>webinars training more than </a:t>
            </a:r>
            <a:r>
              <a:rPr kumimoji="0" lang="en-US" sz="1400" b="1" i="0" u="none" strike="noStrike" kern="1200" cap="none" spc="0" normalizeH="0" baseline="0" noProof="0">
                <a:ln>
                  <a:noFill/>
                </a:ln>
                <a:solidFill>
                  <a:prstClr val="black"/>
                </a:solidFill>
                <a:effectLst/>
                <a:uLnTx/>
                <a:uFillTx/>
                <a:latin typeface="Arial"/>
                <a:ea typeface="+mn-ea"/>
                <a:cs typeface="+mn-cs"/>
              </a:rPr>
              <a:t>20,000</a:t>
            </a:r>
            <a:r>
              <a:rPr kumimoji="0" lang="en-US" sz="1400" b="0" i="0" u="none" strike="noStrike" kern="1200" cap="none" spc="0" normalizeH="0" baseline="0" noProof="0">
                <a:ln>
                  <a:noFill/>
                </a:ln>
                <a:solidFill>
                  <a:prstClr val="black"/>
                </a:solidFill>
                <a:effectLst/>
                <a:uLnTx/>
                <a:uFillTx/>
                <a:latin typeface="Arial"/>
                <a:ea typeface="+mn-ea"/>
                <a:cs typeface="+mn-cs"/>
              </a:rPr>
              <a:t> public &amp; private sector stakeholders.</a:t>
            </a:r>
          </a:p>
        </p:txBody>
      </p:sp>
      <p:sp>
        <p:nvSpPr>
          <p:cNvPr id="29" name="TextBox 28">
            <a:extLst>
              <a:ext uri="{FF2B5EF4-FFF2-40B4-BE49-F238E27FC236}">
                <a16:creationId xmlns:a16="http://schemas.microsoft.com/office/drawing/2014/main" id="{0F996B7E-6B4E-F21F-C91A-85D76D7E8DFB}"/>
              </a:ext>
            </a:extLst>
          </p:cNvPr>
          <p:cNvSpPr txBox="1"/>
          <p:nvPr/>
        </p:nvSpPr>
        <p:spPr>
          <a:xfrm>
            <a:off x="789723" y="3939590"/>
            <a:ext cx="5226066"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1" u="sng" strike="noStrike" kern="1200" cap="none" spc="0" normalizeH="0" baseline="0" noProof="0">
                <a:ln>
                  <a:noFill/>
                </a:ln>
                <a:solidFill>
                  <a:prstClr val="black"/>
                </a:solidFill>
                <a:effectLst/>
                <a:uLnTx/>
                <a:uFillTx/>
                <a:latin typeface="Arial"/>
                <a:ea typeface="+mn-ea"/>
                <a:cs typeface="+mn-cs"/>
              </a:rPr>
              <a:t>Resource Library </a:t>
            </a:r>
          </a:p>
          <a:p>
            <a:pPr marL="214313" marR="0" lvl="0" indent="-214313"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Over </a:t>
            </a:r>
            <a:r>
              <a:rPr kumimoji="0" lang="en-US" sz="1400" b="1" i="0" u="none" strike="noStrike" kern="1200" cap="none" spc="0" normalizeH="0" baseline="0" noProof="0">
                <a:ln>
                  <a:noFill/>
                </a:ln>
                <a:solidFill>
                  <a:prstClr val="black"/>
                </a:solidFill>
                <a:effectLst/>
                <a:uLnTx/>
                <a:uFillTx/>
                <a:latin typeface="Arial"/>
                <a:ea typeface="+mn-ea"/>
                <a:cs typeface="+mn-cs"/>
              </a:rPr>
              <a:t>1,500</a:t>
            </a:r>
            <a:r>
              <a:rPr kumimoji="0" lang="en-US" sz="1400" b="0" i="0" u="none" strike="noStrike" kern="1200" cap="none" spc="0" normalizeH="0" baseline="0" noProof="0">
                <a:ln>
                  <a:noFill/>
                </a:ln>
                <a:solidFill>
                  <a:prstClr val="black"/>
                </a:solidFill>
                <a:effectLst/>
                <a:uLnTx/>
                <a:uFillTx/>
                <a:latin typeface="Arial"/>
                <a:ea typeface="+mn-ea"/>
                <a:cs typeface="+mn-cs"/>
              </a:rPr>
              <a:t> curated reports, policy briefs, journal articles, etc.</a:t>
            </a: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8" name="Title 4">
            <a:extLst>
              <a:ext uri="{FF2B5EF4-FFF2-40B4-BE49-F238E27FC236}">
                <a16:creationId xmlns:a16="http://schemas.microsoft.com/office/drawing/2014/main" id="{976A6562-83CE-BBA8-33EF-288E7836E292}"/>
              </a:ext>
            </a:extLst>
          </p:cNvPr>
          <p:cNvSpPr txBox="1">
            <a:spLocks/>
          </p:cNvSpPr>
          <p:nvPr/>
        </p:nvSpPr>
        <p:spPr>
          <a:xfrm>
            <a:off x="33458" y="28412"/>
            <a:ext cx="7886700" cy="647457"/>
          </a:xfrm>
          <a:prstGeom prst="rect">
            <a:avLst/>
          </a:prstGeom>
        </p:spPr>
        <p:txBody>
          <a:bodyPr vert="horz" lIns="0" tIns="45720" rIns="91440" bIns="0" rtlCol="0" anchor="ctr">
            <a:noAutofit/>
          </a:bodyPr>
          <a:lstStyle>
            <a:lvl1pPr algn="l" defTabSz="342900" rtl="0" eaLnBrk="1" latinLnBrk="0" hangingPunct="1">
              <a:spcBef>
                <a:spcPct val="0"/>
              </a:spcBef>
              <a:buNone/>
              <a:defRPr sz="2400" b="1" kern="1200">
                <a:solidFill>
                  <a:srgbClr val="97C02F"/>
                </a:solidFill>
                <a:latin typeface="+mn-lt"/>
                <a:ea typeface="+mj-ea"/>
                <a:cs typeface="Microsoft Sans Serif" panose="020B0604020202020204"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GB" sz="2250" b="1" i="0" u="none" strike="noStrike" kern="1200" cap="none" spc="0" normalizeH="0" baseline="0" noProof="0">
                <a:ln>
                  <a:noFill/>
                </a:ln>
                <a:solidFill>
                  <a:srgbClr val="1F497D"/>
                </a:solidFill>
                <a:effectLst/>
                <a:uLnTx/>
                <a:uFillTx/>
                <a:latin typeface="Arial"/>
                <a:ea typeface="+mj-ea"/>
                <a:cs typeface="Microsoft Sans Serif" panose="020B0604020202020204" pitchFamily="34" charset="0"/>
              </a:rPr>
              <a:t>   The Clean Energy Solutions Center</a:t>
            </a:r>
          </a:p>
        </p:txBody>
      </p:sp>
      <p:grpSp>
        <p:nvGrpSpPr>
          <p:cNvPr id="7" name="Group 6">
            <a:extLst>
              <a:ext uri="{FF2B5EF4-FFF2-40B4-BE49-F238E27FC236}">
                <a16:creationId xmlns:a16="http://schemas.microsoft.com/office/drawing/2014/main" id="{47399ACD-ADC4-F28D-3F2E-7523904B2818}"/>
              </a:ext>
            </a:extLst>
          </p:cNvPr>
          <p:cNvGrpSpPr/>
          <p:nvPr/>
        </p:nvGrpSpPr>
        <p:grpSpPr>
          <a:xfrm>
            <a:off x="5264458" y="123332"/>
            <a:ext cx="3769252" cy="738664"/>
            <a:chOff x="4920584" y="52082"/>
            <a:chExt cx="4059164" cy="651396"/>
          </a:xfrm>
        </p:grpSpPr>
        <p:pic>
          <p:nvPicPr>
            <p:cNvPr id="9" name="Picture 8">
              <a:extLst>
                <a:ext uri="{FF2B5EF4-FFF2-40B4-BE49-F238E27FC236}">
                  <a16:creationId xmlns:a16="http://schemas.microsoft.com/office/drawing/2014/main" id="{5EDC0066-D927-9455-E0AF-D2C8D5A7D751}"/>
                </a:ext>
              </a:extLst>
            </p:cNvPr>
            <p:cNvPicPr>
              <a:picLocks noChangeAspect="1"/>
            </p:cNvPicPr>
            <p:nvPr/>
          </p:nvPicPr>
          <p:blipFill>
            <a:blip r:embed="rId10"/>
            <a:stretch>
              <a:fillRect/>
            </a:stretch>
          </p:blipFill>
          <p:spPr>
            <a:xfrm>
              <a:off x="4920584" y="56647"/>
              <a:ext cx="1940493" cy="646831"/>
            </a:xfrm>
            <a:prstGeom prst="rect">
              <a:avLst/>
            </a:prstGeom>
          </p:spPr>
        </p:pic>
        <p:pic>
          <p:nvPicPr>
            <p:cNvPr id="10" name="Picture 9" descr="A black background with blue and green text&#10;&#10;Description automatically generated with low confidence">
              <a:extLst>
                <a:ext uri="{FF2B5EF4-FFF2-40B4-BE49-F238E27FC236}">
                  <a16:creationId xmlns:a16="http://schemas.microsoft.com/office/drawing/2014/main" id="{E7F38738-6E30-7FC4-E733-1A11AE02E642}"/>
                </a:ext>
              </a:extLst>
            </p:cNvPr>
            <p:cNvPicPr>
              <a:picLocks noChangeAspect="1"/>
            </p:cNvPicPr>
            <p:nvPr/>
          </p:nvPicPr>
          <p:blipFill>
            <a:blip r:embed="rId11"/>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800898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ctrTitle"/>
          </p:nvPr>
        </p:nvSpPr>
        <p:spPr>
          <a:xfrm>
            <a:off x="3161016" y="2713758"/>
            <a:ext cx="5254667" cy="1086437"/>
          </a:xfrm>
        </p:spPr>
        <p:txBody>
          <a:bodyPr/>
          <a:lstStyle/>
          <a:p>
            <a:r>
              <a:rPr lang="en-US"/>
              <a:t>Overview of the 21</a:t>
            </a:r>
            <a:r>
              <a:rPr lang="en-US" baseline="30000"/>
              <a:t>st</a:t>
            </a:r>
            <a:r>
              <a:rPr lang="en-US"/>
              <a:t> Century Power Partnership (21CPP)</a:t>
            </a:r>
          </a:p>
        </p:txBody>
      </p:sp>
      <p:sp>
        <p:nvSpPr>
          <p:cNvPr id="4" name="Subtitle 9">
            <a:extLst>
              <a:ext uri="{FF2B5EF4-FFF2-40B4-BE49-F238E27FC236}">
                <a16:creationId xmlns:a16="http://schemas.microsoft.com/office/drawing/2014/main" id="{196DFB04-703F-BE35-8BEE-2F9B21129410}"/>
              </a:ext>
            </a:extLst>
          </p:cNvPr>
          <p:cNvSpPr>
            <a:spLocks noGrp="1"/>
          </p:cNvSpPr>
          <p:nvPr>
            <p:ph type="subTitle" idx="1"/>
          </p:nvPr>
        </p:nvSpPr>
        <p:spPr>
          <a:xfrm>
            <a:off x="3161016" y="3722803"/>
            <a:ext cx="5660638" cy="1167973"/>
          </a:xfrm>
        </p:spPr>
        <p:txBody>
          <a:bodyPr vert="horz" lIns="0" tIns="0" rIns="0" bIns="0" rtlCol="0" anchor="t">
            <a:noAutofit/>
          </a:bodyPr>
          <a:lstStyle/>
          <a:p>
            <a:r>
              <a:rPr lang="en-US" dirty="0">
                <a:cs typeface="Arial"/>
              </a:rPr>
              <a:t>Sandra Dickison, Deputy Director for Multilateral Climate and Clean Energy Engagement, </a:t>
            </a:r>
            <a:r>
              <a:rPr lang="en-US" i="1" dirty="0">
                <a:cs typeface="Arial"/>
              </a:rPr>
              <a:t>U.S. Department of Energy</a:t>
            </a:r>
            <a:endParaRPr lang="en-US" sz="1100" i="1" dirty="0">
              <a:cs typeface="Arial"/>
            </a:endParaRPr>
          </a:p>
          <a:p>
            <a:endParaRPr lang="en-US" dirty="0"/>
          </a:p>
          <a:p>
            <a:endParaRPr lang="en-US" dirty="0"/>
          </a:p>
        </p:txBody>
      </p:sp>
    </p:spTree>
    <p:extLst>
      <p:ext uri="{BB962C8B-B14F-4D97-AF65-F5344CB8AC3E}">
        <p14:creationId xmlns:p14="http://schemas.microsoft.com/office/powerpoint/2010/main" val="2522891963"/>
      </p:ext>
    </p:extLst>
  </p:cSld>
  <p:clrMapOvr>
    <a:masterClrMapping/>
  </p:clrMapOvr>
</p:sld>
</file>

<file path=ppt/theme/theme1.xml><?xml version="1.0" encoding="utf-8"?>
<a:theme xmlns:a="http://schemas.openxmlformats.org/drawingml/2006/main" name="ces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f36db87d-28b1-437f-80db-dff7a914738a" xsi:nil="true"/>
    <SharedWithUsers xmlns="2dcfc564-0251-4056-8280-ebe0552f0e99">
      <UserInfo>
        <DisplayName/>
        <AccountId xsi:nil="true"/>
        <AccountType/>
      </UserInfo>
    </SharedWithUsers>
    <lcf76f155ced4ddcb4097134ff3c332f xmlns="f36db87d-28b1-437f-80db-dff7a914738a">
      <Terms xmlns="http://schemas.microsoft.com/office/infopath/2007/PartnerControls"/>
    </lcf76f155ced4ddcb4097134ff3c332f>
    <TaxCatchAll xmlns="2dcfc564-0251-4056-8280-ebe0552f0e9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B59FDD0EE95B4E819A07D1C002C56C" ma:contentTypeVersion="15" ma:contentTypeDescription="Create a new document." ma:contentTypeScope="" ma:versionID="ea8a073b5b8a03a16f4f9b4da9f64551">
  <xsd:schema xmlns:xsd="http://www.w3.org/2001/XMLSchema" xmlns:xs="http://www.w3.org/2001/XMLSchema" xmlns:p="http://schemas.microsoft.com/office/2006/metadata/properties" xmlns:ns2="f36db87d-28b1-437f-80db-dff7a914738a" xmlns:ns3="2dcfc564-0251-4056-8280-ebe0552f0e99" targetNamespace="http://schemas.microsoft.com/office/2006/metadata/properties" ma:root="true" ma:fieldsID="101eb1b53a17d1d1bd9939982dc4f1f2" ns2:_="" ns3:_="">
    <xsd:import namespace="f36db87d-28b1-437f-80db-dff7a914738a"/>
    <xsd:import namespace="2dcfc564-0251-4056-8280-ebe0552f0e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_dlc_DocId" minOccurs="0"/>
                <xsd:element ref="ns3:_dlc_DocIdUrl" minOccurs="0"/>
                <xsd:element ref="ns3:_dlc_DocIdPersistId"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6db87d-28b1-437f-80db-dff7a91473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cfc564-0251-4056-8280-ebe0552f0e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6595f85-3550-42ac-9ce6-03de01377762}" ma:internalName="TaxCatchAll" ma:showField="CatchAllData" ma:web="2dcfc564-0251-4056-8280-ebe0552f0e99">
      <xsd:complexType>
        <xsd:complexContent>
          <xsd:extension base="dms:MultiChoiceLookup">
            <xsd:sequence>
              <xsd:element name="Value" type="dms:Lookup" maxOccurs="unbounded" minOccurs="0" nillable="true"/>
            </xsd:sequence>
          </xsd:extension>
        </xsd:complexContent>
      </xsd:complexType>
    </xsd:element>
    <xsd:element name="_dlc_DocId" ma:index="21" nillable="true" ma:displayName="Document ID Value" ma:description="The value of the document ID assigned to this item." ma:indexed="true"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C0355F-53FB-44F6-A562-15693961E8D8}">
  <ds:schemaRefs>
    <ds:schemaRef ds:uri="http://schemas.microsoft.com/sharepoint/events"/>
  </ds:schemaRefs>
</ds:datastoreItem>
</file>

<file path=customXml/itemProps2.xml><?xml version="1.0" encoding="utf-8"?>
<ds:datastoreItem xmlns:ds="http://schemas.openxmlformats.org/officeDocument/2006/customXml" ds:itemID="{C0255260-13B0-4652-8D3A-FEDAC65511D1}">
  <ds:schemaRefs>
    <ds:schemaRef ds:uri="http://schemas.microsoft.com/office/2006/metadata/properties"/>
    <ds:schemaRef ds:uri="http://schemas.microsoft.com/office/2006/documentManagement/types"/>
    <ds:schemaRef ds:uri="http://purl.org/dc/dcmitype/"/>
    <ds:schemaRef ds:uri="f36db87d-28b1-437f-80db-dff7a914738a"/>
    <ds:schemaRef ds:uri="http://purl.org/dc/elements/1.1/"/>
    <ds:schemaRef ds:uri="http://schemas.microsoft.com/office/infopath/2007/PartnerControls"/>
    <ds:schemaRef ds:uri="http://purl.org/dc/terms/"/>
    <ds:schemaRef ds:uri="http://schemas.openxmlformats.org/package/2006/metadata/core-properties"/>
    <ds:schemaRef ds:uri="2dcfc564-0251-4056-8280-ebe0552f0e99"/>
    <ds:schemaRef ds:uri="http://www.w3.org/XML/1998/namespace"/>
  </ds:schemaRefs>
</ds:datastoreItem>
</file>

<file path=customXml/itemProps3.xml><?xml version="1.0" encoding="utf-8"?>
<ds:datastoreItem xmlns:ds="http://schemas.openxmlformats.org/officeDocument/2006/customXml" ds:itemID="{2F61BD21-D659-453F-B4B1-61E8A02C9A08}">
  <ds:schemaRefs>
    <ds:schemaRef ds:uri="2dcfc564-0251-4056-8280-ebe0552f0e99"/>
    <ds:schemaRef ds:uri="f36db87d-28b1-437f-80db-dff7a91473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9C1535E8-20EF-43B7-A3E2-16B2F2262CE7}">
  <ds:schemaRefs>
    <ds:schemaRef ds:uri="http://schemas.microsoft.com/sharepoint/v3/contenttype/forms"/>
  </ds:schemaRefs>
</ds:datastoreItem>
</file>

<file path=docMetadata/LabelInfo.xml><?xml version="1.0" encoding="utf-8"?>
<clbl:labelList xmlns:clbl="http://schemas.microsoft.com/office/2020/mipLabelMetadata">
  <clbl:label id="{95965d95-ecc0-4720-b759-1f33c42ed7da}" enabled="1" method="Standard" siteId="{a0f29d7e-28cd-4f54-8442-7885aee7c080}" removed="0"/>
</clbl:labelList>
</file>

<file path=docProps/app.xml><?xml version="1.0" encoding="utf-8"?>
<Properties xmlns="http://schemas.openxmlformats.org/officeDocument/2006/extended-properties" xmlns:vt="http://schemas.openxmlformats.org/officeDocument/2006/docPropsVTypes">
  <TotalTime>25</TotalTime>
  <Words>3496</Words>
  <Application>Microsoft Office PowerPoint</Application>
  <PresentationFormat>On-screen Show (16:9)</PresentationFormat>
  <Paragraphs>397</Paragraphs>
  <Slides>37</Slides>
  <Notes>30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.SF NS</vt:lpstr>
      <vt:lpstr>Arial</vt:lpstr>
      <vt:lpstr>Avenir</vt:lpstr>
      <vt:lpstr>Avenir LT Std 35 Light</vt:lpstr>
      <vt:lpstr>Avenir LT Std 45 Book</vt:lpstr>
      <vt:lpstr>Avenir LT Std 65 Medium</vt:lpstr>
      <vt:lpstr>Calibri</vt:lpstr>
      <vt:lpstr>Calibri Light</vt:lpstr>
      <vt:lpstr>Cambria Math</vt:lpstr>
      <vt:lpstr>Courier New</vt:lpstr>
      <vt:lpstr>Nunito</vt:lpstr>
      <vt:lpstr>Verdana</vt:lpstr>
      <vt:lpstr>Wingdings</vt:lpstr>
      <vt:lpstr>cesc_template</vt:lpstr>
      <vt:lpstr>Office Theme</vt:lpstr>
      <vt:lpstr>Power Sector Decarbonization Action Plan Series: Uruguay</vt:lpstr>
      <vt:lpstr>Agenda</vt:lpstr>
      <vt:lpstr>Housekeeping - Zoom</vt:lpstr>
      <vt:lpstr>Webinar &amp; Speaker Introductions</vt:lpstr>
      <vt:lpstr>Speaker Introductions</vt:lpstr>
      <vt:lpstr>Overview of the Clean Energy Solutions Center (CESC)</vt:lpstr>
      <vt:lpstr>   The Clean Energy Solutions Center</vt:lpstr>
      <vt:lpstr>PowerPoint Presentation</vt:lpstr>
      <vt:lpstr>Overview of the 21st Century Power Partnership (21CPP)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 With Us Online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Lockhart</dc:creator>
  <cp:lastModifiedBy>Mitchell-Lipton, Trevor</cp:lastModifiedBy>
  <cp:revision>2</cp:revision>
  <dcterms:created xsi:type="dcterms:W3CDTF">2019-02-20T16:57:12Z</dcterms:created>
  <dcterms:modified xsi:type="dcterms:W3CDTF">2024-12-18T13:41:36Z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0x010100B0B59FDD0EE95B4E819A07D1C002C56C</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SIP_Label_95965d95-ecc0-4720-b759-1f33c42ed7da_Enabled">
    <vt:lpwstr>true</vt:lpwstr>
  </property>
  <property fmtid="{D5CDD505-2E9C-101B-9397-08002B2CF9AE}" pid="11" name="MSIP_Label_95965d95-ecc0-4720-b759-1f33c42ed7da_SetDate">
    <vt:lpwstr>2023-10-11T14:00:58Z</vt:lpwstr>
  </property>
  <property fmtid="{D5CDD505-2E9C-101B-9397-08002B2CF9AE}" pid="12" name="MSIP_Label_95965d95-ecc0-4720-b759-1f33c42ed7da_Method">
    <vt:lpwstr>Standard</vt:lpwstr>
  </property>
  <property fmtid="{D5CDD505-2E9C-101B-9397-08002B2CF9AE}" pid="13" name="MSIP_Label_95965d95-ecc0-4720-b759-1f33c42ed7da_Name">
    <vt:lpwstr>General</vt:lpwstr>
  </property>
  <property fmtid="{D5CDD505-2E9C-101B-9397-08002B2CF9AE}" pid="14" name="MSIP_Label_95965d95-ecc0-4720-b759-1f33c42ed7da_SiteId">
    <vt:lpwstr>a0f29d7e-28cd-4f54-8442-7885aee7c080</vt:lpwstr>
  </property>
  <property fmtid="{D5CDD505-2E9C-101B-9397-08002B2CF9AE}" pid="15" name="MSIP_Label_95965d95-ecc0-4720-b759-1f33c42ed7da_ActionId">
    <vt:lpwstr>bc390bbd-a752-4c44-8cce-5a5f883d43ec</vt:lpwstr>
  </property>
  <property fmtid="{D5CDD505-2E9C-101B-9397-08002B2CF9AE}" pid="16" name="MSIP_Label_95965d95-ecc0-4720-b759-1f33c42ed7da_ContentBits">
    <vt:lpwstr>0</vt:lpwstr>
  </property>
</Properties>
</file>